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705" r:id="rId2"/>
  </p:sldMasterIdLst>
  <p:notesMasterIdLst>
    <p:notesMasterId r:id="rId125"/>
  </p:notesMasterIdLst>
  <p:sldIdLst>
    <p:sldId id="256" r:id="rId3"/>
    <p:sldId id="311" r:id="rId4"/>
    <p:sldId id="559" r:id="rId5"/>
    <p:sldId id="560" r:id="rId6"/>
    <p:sldId id="561" r:id="rId7"/>
    <p:sldId id="562" r:id="rId8"/>
    <p:sldId id="682" r:id="rId9"/>
    <p:sldId id="563" r:id="rId10"/>
    <p:sldId id="564" r:id="rId11"/>
    <p:sldId id="565" r:id="rId12"/>
    <p:sldId id="570" r:id="rId13"/>
    <p:sldId id="566" r:id="rId14"/>
    <p:sldId id="571" r:id="rId15"/>
    <p:sldId id="567" r:id="rId16"/>
    <p:sldId id="573" r:id="rId17"/>
    <p:sldId id="568" r:id="rId18"/>
    <p:sldId id="574" r:id="rId19"/>
    <p:sldId id="678" r:id="rId20"/>
    <p:sldId id="683" r:id="rId21"/>
    <p:sldId id="572" r:id="rId22"/>
    <p:sldId id="679" r:id="rId23"/>
    <p:sldId id="681" r:id="rId24"/>
    <p:sldId id="680" r:id="rId25"/>
    <p:sldId id="569" r:id="rId26"/>
    <p:sldId id="467" r:id="rId27"/>
    <p:sldId id="466" r:id="rId28"/>
    <p:sldId id="468" r:id="rId29"/>
    <p:sldId id="470" r:id="rId30"/>
    <p:sldId id="471" r:id="rId31"/>
    <p:sldId id="472" r:id="rId32"/>
    <p:sldId id="473" r:id="rId33"/>
    <p:sldId id="475" r:id="rId34"/>
    <p:sldId id="484" r:id="rId35"/>
    <p:sldId id="486" r:id="rId36"/>
    <p:sldId id="487" r:id="rId37"/>
    <p:sldId id="488" r:id="rId38"/>
    <p:sldId id="489" r:id="rId39"/>
    <p:sldId id="490" r:id="rId40"/>
    <p:sldId id="492" r:id="rId41"/>
    <p:sldId id="493" r:id="rId42"/>
    <p:sldId id="494" r:id="rId43"/>
    <p:sldId id="495" r:id="rId44"/>
    <p:sldId id="496" r:id="rId45"/>
    <p:sldId id="498" r:id="rId46"/>
    <p:sldId id="499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07" r:id="rId55"/>
    <p:sldId id="508" r:id="rId56"/>
    <p:sldId id="557" r:id="rId57"/>
    <p:sldId id="509" r:id="rId58"/>
    <p:sldId id="510" r:id="rId59"/>
    <p:sldId id="511" r:id="rId60"/>
    <p:sldId id="512" r:id="rId61"/>
    <p:sldId id="320" r:id="rId62"/>
    <p:sldId id="514" r:id="rId63"/>
    <p:sldId id="515" r:id="rId64"/>
    <p:sldId id="516" r:id="rId65"/>
    <p:sldId id="517" r:id="rId66"/>
    <p:sldId id="321" r:id="rId67"/>
    <p:sldId id="518" r:id="rId68"/>
    <p:sldId id="519" r:id="rId69"/>
    <p:sldId id="520" r:id="rId70"/>
    <p:sldId id="521" r:id="rId71"/>
    <p:sldId id="558" r:id="rId72"/>
    <p:sldId id="369" r:id="rId73"/>
    <p:sldId id="385" r:id="rId74"/>
    <p:sldId id="400" r:id="rId75"/>
    <p:sldId id="554" r:id="rId76"/>
    <p:sldId id="555" r:id="rId77"/>
    <p:sldId id="403" r:id="rId78"/>
    <p:sldId id="404" r:id="rId79"/>
    <p:sldId id="406" r:id="rId80"/>
    <p:sldId id="407" r:id="rId81"/>
    <p:sldId id="408" r:id="rId82"/>
    <p:sldId id="409" r:id="rId83"/>
    <p:sldId id="410" r:id="rId84"/>
    <p:sldId id="411" r:id="rId85"/>
    <p:sldId id="419" r:id="rId86"/>
    <p:sldId id="415" r:id="rId87"/>
    <p:sldId id="421" r:id="rId88"/>
    <p:sldId id="533" r:id="rId89"/>
    <p:sldId id="427" r:id="rId90"/>
    <p:sldId id="534" r:id="rId91"/>
    <p:sldId id="422" r:id="rId92"/>
    <p:sldId id="423" r:id="rId93"/>
    <p:sldId id="424" r:id="rId94"/>
    <p:sldId id="532" r:id="rId95"/>
    <p:sldId id="535" r:id="rId96"/>
    <p:sldId id="529" r:id="rId97"/>
    <p:sldId id="556" r:id="rId98"/>
    <p:sldId id="523" r:id="rId99"/>
    <p:sldId id="524" r:id="rId100"/>
    <p:sldId id="525" r:id="rId101"/>
    <p:sldId id="526" r:id="rId102"/>
    <p:sldId id="527" r:id="rId103"/>
    <p:sldId id="528" r:id="rId104"/>
    <p:sldId id="530" r:id="rId105"/>
    <p:sldId id="531" r:id="rId106"/>
    <p:sldId id="536" r:id="rId107"/>
    <p:sldId id="537" r:id="rId108"/>
    <p:sldId id="538" r:id="rId109"/>
    <p:sldId id="539" r:id="rId110"/>
    <p:sldId id="540" r:id="rId111"/>
    <p:sldId id="541" r:id="rId112"/>
    <p:sldId id="542" r:id="rId113"/>
    <p:sldId id="543" r:id="rId114"/>
    <p:sldId id="544" r:id="rId115"/>
    <p:sldId id="545" r:id="rId116"/>
    <p:sldId id="546" r:id="rId117"/>
    <p:sldId id="547" r:id="rId118"/>
    <p:sldId id="548" r:id="rId119"/>
    <p:sldId id="549" r:id="rId120"/>
    <p:sldId id="550" r:id="rId121"/>
    <p:sldId id="551" r:id="rId122"/>
    <p:sldId id="552" r:id="rId123"/>
    <p:sldId id="553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80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3"/>
    <p:restoredTop sz="93122"/>
  </p:normalViewPr>
  <p:slideViewPr>
    <p:cSldViewPr snapToGrid="0" snapToObjects="1">
      <p:cViewPr varScale="1">
        <p:scale>
          <a:sx n="90" d="100"/>
          <a:sy n="90" d="100"/>
        </p:scale>
        <p:origin x="15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Image: Huffington Post, https://www.huffingtonpost.co.uk/2011/07/07/why-my-children-don-t-need-wii-hab_n_7387446.html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https://www.youtube.com/watch?v=IOMAMy-1OHU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common response to this is “yeah but anyone can figure this out.” I’m not saying people can’t figure this out. But we want to be conscious about what’s going on – in this case, someone has to learn a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83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Chair picture: https://www.wayfair.com/furniture/sb1/red-accent-chairs-c416225-a75218~274798.html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 want you all to grab a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3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95B297-914C-4436-8F34-BC06AD55FC2C}" type="slidenum">
              <a:rPr lang="en-US"/>
              <a:pPr/>
              <a:t>35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Fitts law task</a:t>
            </a:r>
          </a:p>
          <a:p>
            <a:r>
              <a:rPr lang="en-US"/>
              <a:t>Important to note: this is a 1D task!</a:t>
            </a:r>
          </a:p>
        </p:txBody>
      </p:sp>
    </p:spTree>
    <p:extLst>
      <p:ext uri="{BB962C8B-B14F-4D97-AF65-F5344CB8AC3E}">
        <p14:creationId xmlns:p14="http://schemas.microsoft.com/office/powerpoint/2010/main" val="13870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38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39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6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40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4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41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96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42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exciting that you can do this stuff as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63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43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2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9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B258F7-6550-4319-87DC-649BC6B6773E}" type="slidenum">
              <a:rPr lang="en-US"/>
              <a:pPr/>
              <a:t>46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48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44F907-07A4-4E6C-8BE8-701CA701DDC9}" type="slidenum">
              <a:rPr lang="en-US"/>
              <a:pPr/>
              <a:t>47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3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1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A5B635-D4DA-4D77-820F-055F20A2EDF1}" type="slidenum">
              <a:rPr lang="en-US"/>
              <a:pPr/>
              <a:t>50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78227-BC90-49C0-83A3-833AAA3A6D54}" type="slidenum">
              <a:rPr lang="en-US"/>
              <a:pPr/>
              <a:t>51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what are srcs of variation?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1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what are srcs of variation?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3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https://dl.acm.org/citation.cfm?id=3236361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74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0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67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97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Included this one because</a:t>
            </a:r>
            <a:r>
              <a:rPr lang="en-US" baseline="0"/>
              <a:t> it’s very relevant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2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45B4F6-8E0C-48A5-A674-6C56395A429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Look at system, and different bottlenecks</a:t>
            </a:r>
          </a:p>
        </p:txBody>
      </p:sp>
    </p:spTree>
    <p:extLst>
      <p:ext uri="{BB962C8B-B14F-4D97-AF65-F5344CB8AC3E}">
        <p14:creationId xmlns:p14="http://schemas.microsoft.com/office/powerpoint/2010/main" val="2009018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45B4F6-8E0C-48A5-A674-6C56395A4291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Look at system, and different bottlenecks</a:t>
            </a:r>
          </a:p>
        </p:txBody>
      </p:sp>
    </p:spTree>
    <p:extLst>
      <p:ext uri="{BB962C8B-B14F-4D97-AF65-F5344CB8AC3E}">
        <p14:creationId xmlns:p14="http://schemas.microsoft.com/office/powerpoint/2010/main" val="1665449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Anything</a:t>
            </a:r>
            <a:r>
              <a:rPr lang="en-US" baseline="0"/>
              <a:t> missing? i.e. visual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52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1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0C7F9-1857-4BD9-9F05-745A0E78263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79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0C7F9-1857-4BD9-9F05-745A0E782636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https://dl.acm.org/citation.cfm?id=3236362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64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4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43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8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Unequal probabilities?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40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4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6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34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Applies to temporally constrained movements, e.g., tapping in time with a metronome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logarithmic tradeoff of </a:t>
            </a:r>
            <a:r>
              <a:rPr lang="en-US" dirty="0" err="1"/>
              <a:t>Fitts</a:t>
            </a:r>
            <a:r>
              <a:rPr lang="en-US" dirty="0"/>
              <a:t>’ law (aimed, corrective, closed-loop)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42D6B-13DC-419B-BD76-4BA9AB73346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5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Intuitively why is this so? Reduces stress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https://dl.acm.org/citation.cfm?id=3236349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0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1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5A970-EFDF-43C8-82E0-E468FF1E2CB7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at simple objects helps us get outside our own head and preconceptions.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8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We’ll fill in the gaps where we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1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Chair picture: https://www.wayfair.com/furniture/sb1/red-accent-chairs-c416225-a75218~274798.html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3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30"/>
            <a:ext cx="87630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2400"/>
              </a:spcBef>
              <a:spcAft>
                <a:spcPts val="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 marL="822960" indent="-457200">
              <a:spcBef>
                <a:spcPts val="1200"/>
              </a:spcBef>
              <a:spcAft>
                <a:spcPts val="0"/>
              </a:spcAft>
              <a:buFont typeface="ArialMT" charset="0"/>
              <a:buChar char="—"/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53FAD56B-19B0-7E49-8A63-E22C22CE478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06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76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6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Segoe U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hiezByMSU" TargetMode="Externa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yJDv-zdhzM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assets18.sigaccess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6orsmFndx_o" TargetMode="External"/><Relationship Id="rId3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hyperlink" Target="http://billbuxton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37/h0045689" TargetMode="External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Digital_object_identifi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dtH9GdFSQaw" TargetMode="External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yorku.ca/mack/FittsLawSoftware/" TargetMode="External"/><Relationship Id="rId3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WPbiPn1b1zQ" TargetMode="External"/><Relationship Id="rId3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l.acm.org/citation.cfm?doid=1240624.1240851" TargetMode="External"/><Relationship Id="rId3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0804" y="0"/>
            <a:ext cx="3390165" cy="6858000"/>
          </a:xfrm>
          <a:solidFill>
            <a:schemeClr val="bg1"/>
          </a:solidFill>
          <a:effectLst/>
        </p:spPr>
        <p:txBody>
          <a:bodyPr>
            <a:normAutofit/>
          </a:bodyPr>
          <a:lstStyle/>
          <a:p>
            <a:r>
              <a:rPr lang="en-US" sz="3600" dirty="0"/>
              <a:t>Pointing and</a:t>
            </a:r>
            <a:br>
              <a:rPr lang="en-US" sz="3600" dirty="0"/>
            </a:br>
            <a:r>
              <a:rPr lang="en-US" sz="3600" dirty="0"/>
              <a:t>Fitts Law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CSCI 3002 </a:t>
            </a:r>
            <a:br>
              <a:rPr lang="en-US" sz="3600" dirty="0"/>
            </a:br>
            <a:r>
              <a:rPr lang="en-US" sz="3600" dirty="0"/>
              <a:t>Fall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E3E5A3-9F23-0F43-8FFA-2CBC427B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1" y="1690407"/>
            <a:ext cx="5220203" cy="34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 is the primary source of feedback during a heuristic evaluation?</a:t>
            </a:r>
          </a:p>
          <a:p>
            <a:pPr marL="0" indent="0">
              <a:buNone/>
            </a:pPr>
            <a:endParaRPr lang="en-US"/>
          </a:p>
          <a:p>
            <a:pPr marL="880110" lvl="1" indent="-514350">
              <a:buAutoNum type="alphaUcPeriod"/>
            </a:pPr>
            <a:r>
              <a:rPr lang="en-US"/>
              <a:t>The original designer of the system</a:t>
            </a:r>
          </a:p>
          <a:p>
            <a:pPr marL="880110" lvl="1" indent="-514350">
              <a:buAutoNum type="alphaUcPeriod"/>
            </a:pPr>
            <a:r>
              <a:rPr lang="en-US"/>
              <a:t>The person conducting the evaluation</a:t>
            </a:r>
          </a:p>
          <a:p>
            <a:pPr marL="880110" lvl="1" indent="-514350">
              <a:buAutoNum type="alphaUcPeriod"/>
            </a:pPr>
            <a:r>
              <a:rPr lang="en-US"/>
              <a:t>The end user of the system</a:t>
            </a:r>
          </a:p>
          <a:p>
            <a:pPr marL="880110" lvl="1" indent="-514350">
              <a:buAutoNum type="alphaUcPeriod"/>
            </a:pPr>
            <a:r>
              <a:rPr lang="en-US"/>
              <a:t>A focus group of end users</a:t>
            </a:r>
          </a:p>
          <a:p>
            <a:pPr marL="880110" lvl="1" indent="-514350">
              <a:buAutoNum type="alphaUcPeriod"/>
            </a:pPr>
            <a:endParaRPr lang="en-US"/>
          </a:p>
          <a:p>
            <a:pPr marL="880110" lvl="1" indent="-514350">
              <a:buAutoNum type="alphaU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Direct </a:t>
            </a:r>
            <a:r>
              <a:rPr lang="en-US" i="1" dirty="0">
                <a:solidFill>
                  <a:srgbClr val="FFFFFF"/>
                </a:solidFill>
              </a:rPr>
              <a:t>vs.</a:t>
            </a:r>
            <a:r>
              <a:rPr lang="en-US" dirty="0">
                <a:solidFill>
                  <a:srgbClr val="FFFFFF"/>
                </a:solidFill>
              </a:rPr>
              <a:t> indirect pointing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3429000"/>
            <a:ext cx="2839450" cy="1752599"/>
          </a:xfrm>
          <a:prstGeom prst="rect">
            <a:avLst/>
          </a:prstGeom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5800" y="1981200"/>
            <a:ext cx="2720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direct: input occurs 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co-located with output</a:t>
            </a:r>
          </a:p>
        </p:txBody>
      </p:sp>
      <p:sp>
        <p:nvSpPr>
          <p:cNvPr id="57" name="Oval 56"/>
          <p:cNvSpPr/>
          <p:nvPr/>
        </p:nvSpPr>
        <p:spPr>
          <a:xfrm>
            <a:off x="1524000" y="4419600"/>
            <a:ext cx="320842" cy="320842"/>
          </a:xfrm>
          <a:prstGeom prst="ellipse">
            <a:avLst/>
          </a:prstGeom>
          <a:solidFill>
            <a:srgbClr val="FF0000"/>
          </a:solidFill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3600" y="4267200"/>
            <a:ext cx="320842" cy="320842"/>
          </a:xfrm>
          <a:prstGeom prst="ellipse">
            <a:avLst/>
          </a:prstGeom>
          <a:solidFill>
            <a:srgbClr val="FF0000"/>
          </a:solidFill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524000" y="2819400"/>
            <a:ext cx="1273175" cy="1741425"/>
            <a:chOff x="5257800" y="2286000"/>
            <a:chExt cx="1273175" cy="1741425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57800" y="2293740"/>
              <a:ext cx="1273175" cy="1733685"/>
            </a:xfrm>
            <a:custGeom>
              <a:avLst/>
              <a:gdLst/>
              <a:ahLst/>
              <a:cxnLst>
                <a:cxn ang="0">
                  <a:pos x="354" y="122"/>
                </a:cxn>
                <a:cxn ang="0">
                  <a:pos x="210" y="250"/>
                </a:cxn>
                <a:cxn ang="0">
                  <a:pos x="120" y="378"/>
                </a:cxn>
                <a:cxn ang="0">
                  <a:pos x="40" y="494"/>
                </a:cxn>
                <a:cxn ang="0">
                  <a:pos x="0" y="534"/>
                </a:cxn>
                <a:cxn ang="0">
                  <a:pos x="8" y="542"/>
                </a:cxn>
                <a:cxn ang="0">
                  <a:pos x="22" y="546"/>
                </a:cxn>
                <a:cxn ang="0">
                  <a:pos x="44" y="538"/>
                </a:cxn>
                <a:cxn ang="0">
                  <a:pos x="114" y="468"/>
                </a:cxn>
                <a:cxn ang="0">
                  <a:pos x="118" y="496"/>
                </a:cxn>
                <a:cxn ang="0">
                  <a:pos x="42" y="688"/>
                </a:cxn>
                <a:cxn ang="0">
                  <a:pos x="8" y="778"/>
                </a:cxn>
                <a:cxn ang="0">
                  <a:pos x="24" y="780"/>
                </a:cxn>
                <a:cxn ang="0">
                  <a:pos x="38" y="778"/>
                </a:cxn>
                <a:cxn ang="0">
                  <a:pos x="58" y="768"/>
                </a:cxn>
                <a:cxn ang="0">
                  <a:pos x="8" y="832"/>
                </a:cxn>
                <a:cxn ang="0">
                  <a:pos x="14" y="834"/>
                </a:cxn>
                <a:cxn ang="0">
                  <a:pos x="46" y="844"/>
                </a:cxn>
                <a:cxn ang="0">
                  <a:pos x="72" y="848"/>
                </a:cxn>
                <a:cxn ang="0">
                  <a:pos x="30" y="896"/>
                </a:cxn>
                <a:cxn ang="0">
                  <a:pos x="40" y="896"/>
                </a:cxn>
                <a:cxn ang="0">
                  <a:pos x="100" y="892"/>
                </a:cxn>
                <a:cxn ang="0">
                  <a:pos x="128" y="884"/>
                </a:cxn>
                <a:cxn ang="0">
                  <a:pos x="158" y="862"/>
                </a:cxn>
                <a:cxn ang="0">
                  <a:pos x="192" y="832"/>
                </a:cxn>
                <a:cxn ang="0">
                  <a:pos x="198" y="824"/>
                </a:cxn>
                <a:cxn ang="0">
                  <a:pos x="350" y="602"/>
                </a:cxn>
                <a:cxn ang="0">
                  <a:pos x="372" y="580"/>
                </a:cxn>
                <a:cxn ang="0">
                  <a:pos x="382" y="626"/>
                </a:cxn>
                <a:cxn ang="0">
                  <a:pos x="384" y="640"/>
                </a:cxn>
                <a:cxn ang="0">
                  <a:pos x="378" y="690"/>
                </a:cxn>
                <a:cxn ang="0">
                  <a:pos x="366" y="778"/>
                </a:cxn>
                <a:cxn ang="0">
                  <a:pos x="422" y="856"/>
                </a:cxn>
                <a:cxn ang="0">
                  <a:pos x="422" y="842"/>
                </a:cxn>
                <a:cxn ang="0">
                  <a:pos x="420" y="784"/>
                </a:cxn>
                <a:cxn ang="0">
                  <a:pos x="424" y="740"/>
                </a:cxn>
                <a:cxn ang="0">
                  <a:pos x="430" y="720"/>
                </a:cxn>
                <a:cxn ang="0">
                  <a:pos x="462" y="612"/>
                </a:cxn>
                <a:cxn ang="0">
                  <a:pos x="548" y="432"/>
                </a:cxn>
                <a:cxn ang="0">
                  <a:pos x="586" y="236"/>
                </a:cxn>
                <a:cxn ang="0">
                  <a:pos x="658" y="110"/>
                </a:cxn>
                <a:cxn ang="0">
                  <a:pos x="658" y="108"/>
                </a:cxn>
                <a:cxn ang="0">
                  <a:pos x="574" y="46"/>
                </a:cxn>
                <a:cxn ang="0">
                  <a:pos x="528" y="20"/>
                </a:cxn>
                <a:cxn ang="0">
                  <a:pos x="480" y="0"/>
                </a:cxn>
              </a:cxnLst>
              <a:rect l="0" t="0" r="r" b="b"/>
              <a:pathLst>
                <a:path w="658" h="896">
                  <a:moveTo>
                    <a:pt x="404" y="100"/>
                  </a:moveTo>
                  <a:lnTo>
                    <a:pt x="354" y="122"/>
                  </a:lnTo>
                  <a:lnTo>
                    <a:pt x="260" y="192"/>
                  </a:lnTo>
                  <a:lnTo>
                    <a:pt x="210" y="250"/>
                  </a:lnTo>
                  <a:lnTo>
                    <a:pt x="148" y="332"/>
                  </a:lnTo>
                  <a:lnTo>
                    <a:pt x="120" y="378"/>
                  </a:lnTo>
                  <a:lnTo>
                    <a:pt x="86" y="428"/>
                  </a:lnTo>
                  <a:lnTo>
                    <a:pt x="40" y="49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4" y="538"/>
                  </a:lnTo>
                  <a:lnTo>
                    <a:pt x="8" y="542"/>
                  </a:lnTo>
                  <a:lnTo>
                    <a:pt x="14" y="546"/>
                  </a:lnTo>
                  <a:lnTo>
                    <a:pt x="22" y="546"/>
                  </a:lnTo>
                  <a:lnTo>
                    <a:pt x="32" y="544"/>
                  </a:lnTo>
                  <a:lnTo>
                    <a:pt x="44" y="538"/>
                  </a:lnTo>
                  <a:lnTo>
                    <a:pt x="58" y="528"/>
                  </a:lnTo>
                  <a:lnTo>
                    <a:pt x="114" y="468"/>
                  </a:lnTo>
                  <a:lnTo>
                    <a:pt x="154" y="422"/>
                  </a:lnTo>
                  <a:lnTo>
                    <a:pt x="118" y="496"/>
                  </a:lnTo>
                  <a:lnTo>
                    <a:pt x="80" y="572"/>
                  </a:lnTo>
                  <a:lnTo>
                    <a:pt x="42" y="688"/>
                  </a:lnTo>
                  <a:lnTo>
                    <a:pt x="8" y="778"/>
                  </a:lnTo>
                  <a:lnTo>
                    <a:pt x="8" y="778"/>
                  </a:lnTo>
                  <a:lnTo>
                    <a:pt x="12" y="778"/>
                  </a:lnTo>
                  <a:lnTo>
                    <a:pt x="24" y="780"/>
                  </a:lnTo>
                  <a:lnTo>
                    <a:pt x="30" y="780"/>
                  </a:lnTo>
                  <a:lnTo>
                    <a:pt x="38" y="778"/>
                  </a:lnTo>
                  <a:lnTo>
                    <a:pt x="48" y="774"/>
                  </a:lnTo>
                  <a:lnTo>
                    <a:pt x="58" y="768"/>
                  </a:lnTo>
                  <a:lnTo>
                    <a:pt x="36" y="810"/>
                  </a:lnTo>
                  <a:lnTo>
                    <a:pt x="8" y="832"/>
                  </a:lnTo>
                  <a:lnTo>
                    <a:pt x="8" y="832"/>
                  </a:lnTo>
                  <a:lnTo>
                    <a:pt x="14" y="834"/>
                  </a:lnTo>
                  <a:lnTo>
                    <a:pt x="34" y="842"/>
                  </a:lnTo>
                  <a:lnTo>
                    <a:pt x="46" y="844"/>
                  </a:lnTo>
                  <a:lnTo>
                    <a:pt x="58" y="846"/>
                  </a:lnTo>
                  <a:lnTo>
                    <a:pt x="72" y="848"/>
                  </a:lnTo>
                  <a:lnTo>
                    <a:pt x="82" y="846"/>
                  </a:lnTo>
                  <a:lnTo>
                    <a:pt x="30" y="896"/>
                  </a:lnTo>
                  <a:lnTo>
                    <a:pt x="30" y="896"/>
                  </a:lnTo>
                  <a:lnTo>
                    <a:pt x="40" y="896"/>
                  </a:lnTo>
                  <a:lnTo>
                    <a:pt x="68" y="896"/>
                  </a:lnTo>
                  <a:lnTo>
                    <a:pt x="100" y="892"/>
                  </a:lnTo>
                  <a:lnTo>
                    <a:pt x="114" y="890"/>
                  </a:lnTo>
                  <a:lnTo>
                    <a:pt x="128" y="884"/>
                  </a:lnTo>
                  <a:lnTo>
                    <a:pt x="128" y="884"/>
                  </a:lnTo>
                  <a:lnTo>
                    <a:pt x="158" y="862"/>
                  </a:lnTo>
                  <a:lnTo>
                    <a:pt x="182" y="842"/>
                  </a:lnTo>
                  <a:lnTo>
                    <a:pt x="192" y="832"/>
                  </a:lnTo>
                  <a:lnTo>
                    <a:pt x="198" y="824"/>
                  </a:lnTo>
                  <a:lnTo>
                    <a:pt x="198" y="824"/>
                  </a:lnTo>
                  <a:lnTo>
                    <a:pt x="306" y="660"/>
                  </a:lnTo>
                  <a:lnTo>
                    <a:pt x="350" y="602"/>
                  </a:lnTo>
                  <a:lnTo>
                    <a:pt x="372" y="580"/>
                  </a:lnTo>
                  <a:lnTo>
                    <a:pt x="372" y="580"/>
                  </a:lnTo>
                  <a:lnTo>
                    <a:pt x="378" y="606"/>
                  </a:lnTo>
                  <a:lnTo>
                    <a:pt x="382" y="626"/>
                  </a:lnTo>
                  <a:lnTo>
                    <a:pt x="384" y="634"/>
                  </a:lnTo>
                  <a:lnTo>
                    <a:pt x="384" y="640"/>
                  </a:lnTo>
                  <a:lnTo>
                    <a:pt x="384" y="640"/>
                  </a:lnTo>
                  <a:lnTo>
                    <a:pt x="378" y="690"/>
                  </a:lnTo>
                  <a:lnTo>
                    <a:pt x="372" y="732"/>
                  </a:lnTo>
                  <a:lnTo>
                    <a:pt x="366" y="778"/>
                  </a:lnTo>
                  <a:lnTo>
                    <a:pt x="374" y="814"/>
                  </a:lnTo>
                  <a:lnTo>
                    <a:pt x="422" y="856"/>
                  </a:lnTo>
                  <a:lnTo>
                    <a:pt x="422" y="856"/>
                  </a:lnTo>
                  <a:lnTo>
                    <a:pt x="422" y="842"/>
                  </a:lnTo>
                  <a:lnTo>
                    <a:pt x="420" y="806"/>
                  </a:lnTo>
                  <a:lnTo>
                    <a:pt x="420" y="784"/>
                  </a:lnTo>
                  <a:lnTo>
                    <a:pt x="420" y="762"/>
                  </a:lnTo>
                  <a:lnTo>
                    <a:pt x="424" y="740"/>
                  </a:lnTo>
                  <a:lnTo>
                    <a:pt x="430" y="720"/>
                  </a:lnTo>
                  <a:lnTo>
                    <a:pt x="430" y="720"/>
                  </a:lnTo>
                  <a:lnTo>
                    <a:pt x="446" y="670"/>
                  </a:lnTo>
                  <a:lnTo>
                    <a:pt x="462" y="612"/>
                  </a:lnTo>
                  <a:lnTo>
                    <a:pt x="482" y="540"/>
                  </a:lnTo>
                  <a:lnTo>
                    <a:pt x="548" y="432"/>
                  </a:lnTo>
                  <a:lnTo>
                    <a:pt x="590" y="316"/>
                  </a:lnTo>
                  <a:lnTo>
                    <a:pt x="586" y="236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8"/>
                  </a:lnTo>
                  <a:lnTo>
                    <a:pt x="658" y="108"/>
                  </a:lnTo>
                  <a:lnTo>
                    <a:pt x="618" y="76"/>
                  </a:lnTo>
                  <a:lnTo>
                    <a:pt x="574" y="46"/>
                  </a:lnTo>
                  <a:lnTo>
                    <a:pt x="552" y="34"/>
                  </a:lnTo>
                  <a:lnTo>
                    <a:pt x="528" y="20"/>
                  </a:lnTo>
                  <a:lnTo>
                    <a:pt x="504" y="10"/>
                  </a:lnTo>
                  <a:lnTo>
                    <a:pt x="480" y="0"/>
                  </a:lnTo>
                  <a:lnTo>
                    <a:pt x="404" y="100"/>
                  </a:lnTo>
                  <a:close/>
                </a:path>
              </a:pathLst>
            </a:custGeom>
            <a:solidFill>
              <a:srgbClr val="FFDB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64"/>
            <p:cNvSpPr>
              <a:spLocks noEditPoints="1"/>
            </p:cNvSpPr>
            <p:nvPr/>
          </p:nvSpPr>
          <p:spPr bwMode="auto">
            <a:xfrm>
              <a:off x="5281019" y="2286000"/>
              <a:ext cx="1249956" cy="1737555"/>
            </a:xfrm>
            <a:custGeom>
              <a:avLst/>
              <a:gdLst/>
              <a:ahLst/>
              <a:cxnLst>
                <a:cxn ang="0">
                  <a:pos x="112" y="386"/>
                </a:cxn>
                <a:cxn ang="0">
                  <a:pos x="234" y="226"/>
                </a:cxn>
                <a:cxn ang="0">
                  <a:pos x="330" y="146"/>
                </a:cxn>
                <a:cxn ang="0">
                  <a:pos x="476" y="8"/>
                </a:cxn>
                <a:cxn ang="0">
                  <a:pos x="388" y="96"/>
                </a:cxn>
                <a:cxn ang="0">
                  <a:pos x="256" y="172"/>
                </a:cxn>
                <a:cxn ang="0">
                  <a:pos x="216" y="216"/>
                </a:cxn>
                <a:cxn ang="0">
                  <a:pos x="116" y="354"/>
                </a:cxn>
                <a:cxn ang="0">
                  <a:pos x="14" y="510"/>
                </a:cxn>
                <a:cxn ang="0">
                  <a:pos x="46" y="480"/>
                </a:cxn>
                <a:cxn ang="0">
                  <a:pos x="116" y="460"/>
                </a:cxn>
                <a:cxn ang="0">
                  <a:pos x="78" y="540"/>
                </a:cxn>
                <a:cxn ang="0">
                  <a:pos x="46" y="648"/>
                </a:cxn>
                <a:cxn ang="0">
                  <a:pos x="124" y="478"/>
                </a:cxn>
                <a:cxn ang="0">
                  <a:pos x="168" y="400"/>
                </a:cxn>
                <a:cxn ang="0">
                  <a:pos x="106" y="458"/>
                </a:cxn>
                <a:cxn ang="0">
                  <a:pos x="34" y="540"/>
                </a:cxn>
                <a:cxn ang="0">
                  <a:pos x="14" y="552"/>
                </a:cxn>
                <a:cxn ang="0">
                  <a:pos x="56" y="524"/>
                </a:cxn>
                <a:cxn ang="0">
                  <a:pos x="218" y="628"/>
                </a:cxn>
                <a:cxn ang="0">
                  <a:pos x="282" y="536"/>
                </a:cxn>
                <a:cxn ang="0">
                  <a:pos x="254" y="558"/>
                </a:cxn>
                <a:cxn ang="0">
                  <a:pos x="122" y="754"/>
                </a:cxn>
                <a:cxn ang="0">
                  <a:pos x="42" y="874"/>
                </a:cxn>
                <a:cxn ang="0">
                  <a:pos x="80" y="854"/>
                </a:cxn>
                <a:cxn ang="0">
                  <a:pos x="56" y="774"/>
                </a:cxn>
                <a:cxn ang="0">
                  <a:pos x="136" y="606"/>
                </a:cxn>
                <a:cxn ang="0">
                  <a:pos x="236" y="458"/>
                </a:cxn>
                <a:cxn ang="0">
                  <a:pos x="182" y="512"/>
                </a:cxn>
                <a:cxn ang="0">
                  <a:pos x="36" y="786"/>
                </a:cxn>
                <a:cxn ang="0">
                  <a:pos x="16" y="826"/>
                </a:cxn>
                <a:cxn ang="0">
                  <a:pos x="292" y="656"/>
                </a:cxn>
                <a:cxn ang="0">
                  <a:pos x="168" y="838"/>
                </a:cxn>
                <a:cxn ang="0">
                  <a:pos x="96" y="898"/>
                </a:cxn>
                <a:cxn ang="0">
                  <a:pos x="160" y="862"/>
                </a:cxn>
                <a:cxn ang="0">
                  <a:pos x="214" y="800"/>
                </a:cxn>
                <a:cxn ang="0">
                  <a:pos x="374" y="566"/>
                </a:cxn>
                <a:cxn ang="0">
                  <a:pos x="292" y="656"/>
                </a:cxn>
                <a:cxn ang="0">
                  <a:pos x="580" y="244"/>
                </a:cxn>
                <a:cxn ang="0">
                  <a:pos x="550" y="182"/>
                </a:cxn>
                <a:cxn ang="0">
                  <a:pos x="544" y="192"/>
                </a:cxn>
                <a:cxn ang="0">
                  <a:pos x="564" y="252"/>
                </a:cxn>
                <a:cxn ang="0">
                  <a:pos x="564" y="334"/>
                </a:cxn>
                <a:cxn ang="0">
                  <a:pos x="488" y="496"/>
                </a:cxn>
                <a:cxn ang="0">
                  <a:pos x="420" y="680"/>
                </a:cxn>
                <a:cxn ang="0">
                  <a:pos x="406" y="746"/>
                </a:cxn>
                <a:cxn ang="0">
                  <a:pos x="414" y="868"/>
                </a:cxn>
                <a:cxn ang="0">
                  <a:pos x="422" y="736"/>
                </a:cxn>
                <a:cxn ang="0">
                  <a:pos x="490" y="544"/>
                </a:cxn>
                <a:cxn ang="0">
                  <a:pos x="582" y="352"/>
                </a:cxn>
                <a:cxn ang="0">
                  <a:pos x="586" y="268"/>
                </a:cxn>
                <a:cxn ang="0">
                  <a:pos x="362" y="768"/>
                </a:cxn>
                <a:cxn ang="0">
                  <a:pos x="370" y="624"/>
                </a:cxn>
                <a:cxn ang="0">
                  <a:pos x="362" y="650"/>
                </a:cxn>
                <a:cxn ang="0">
                  <a:pos x="350" y="736"/>
                </a:cxn>
                <a:cxn ang="0">
                  <a:pos x="354" y="808"/>
                </a:cxn>
                <a:cxn ang="0">
                  <a:pos x="370" y="822"/>
                </a:cxn>
              </a:cxnLst>
              <a:rect l="0" t="0" r="r" b="b"/>
              <a:pathLst>
                <a:path w="646" h="898">
                  <a:moveTo>
                    <a:pt x="108" y="392"/>
                  </a:moveTo>
                  <a:lnTo>
                    <a:pt x="108" y="392"/>
                  </a:lnTo>
                  <a:lnTo>
                    <a:pt x="110" y="390"/>
                  </a:lnTo>
                  <a:lnTo>
                    <a:pt x="112" y="386"/>
                  </a:lnTo>
                  <a:lnTo>
                    <a:pt x="112" y="386"/>
                  </a:lnTo>
                  <a:lnTo>
                    <a:pt x="126" y="364"/>
                  </a:lnTo>
                  <a:lnTo>
                    <a:pt x="140" y="342"/>
                  </a:lnTo>
                  <a:lnTo>
                    <a:pt x="170" y="302"/>
                  </a:lnTo>
                  <a:lnTo>
                    <a:pt x="234" y="226"/>
                  </a:lnTo>
                  <a:lnTo>
                    <a:pt x="234" y="226"/>
                  </a:lnTo>
                  <a:lnTo>
                    <a:pt x="246" y="210"/>
                  </a:lnTo>
                  <a:lnTo>
                    <a:pt x="260" y="196"/>
                  </a:lnTo>
                  <a:lnTo>
                    <a:pt x="276" y="182"/>
                  </a:lnTo>
                  <a:lnTo>
                    <a:pt x="292" y="170"/>
                  </a:lnTo>
                  <a:lnTo>
                    <a:pt x="330" y="146"/>
                  </a:lnTo>
                  <a:lnTo>
                    <a:pt x="378" y="120"/>
                  </a:lnTo>
                  <a:lnTo>
                    <a:pt x="378" y="120"/>
                  </a:lnTo>
                  <a:lnTo>
                    <a:pt x="404" y="104"/>
                  </a:lnTo>
                  <a:lnTo>
                    <a:pt x="476" y="8"/>
                  </a:lnTo>
                  <a:lnTo>
                    <a:pt x="476" y="8"/>
                  </a:lnTo>
                  <a:lnTo>
                    <a:pt x="462" y="0"/>
                  </a:lnTo>
                  <a:lnTo>
                    <a:pt x="388" y="94"/>
                  </a:lnTo>
                  <a:lnTo>
                    <a:pt x="388" y="94"/>
                  </a:lnTo>
                  <a:lnTo>
                    <a:pt x="388" y="96"/>
                  </a:lnTo>
                  <a:lnTo>
                    <a:pt x="388" y="96"/>
                  </a:lnTo>
                  <a:lnTo>
                    <a:pt x="340" y="116"/>
                  </a:lnTo>
                  <a:lnTo>
                    <a:pt x="318" y="128"/>
                  </a:lnTo>
                  <a:lnTo>
                    <a:pt x="296" y="142"/>
                  </a:lnTo>
                  <a:lnTo>
                    <a:pt x="276" y="156"/>
                  </a:lnTo>
                  <a:lnTo>
                    <a:pt x="256" y="172"/>
                  </a:lnTo>
                  <a:lnTo>
                    <a:pt x="236" y="192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18" y="214"/>
                  </a:lnTo>
                  <a:lnTo>
                    <a:pt x="216" y="216"/>
                  </a:lnTo>
                  <a:lnTo>
                    <a:pt x="216" y="216"/>
                  </a:lnTo>
                  <a:lnTo>
                    <a:pt x="188" y="248"/>
                  </a:lnTo>
                  <a:lnTo>
                    <a:pt x="160" y="286"/>
                  </a:lnTo>
                  <a:lnTo>
                    <a:pt x="130" y="330"/>
                  </a:lnTo>
                  <a:lnTo>
                    <a:pt x="116" y="354"/>
                  </a:lnTo>
                  <a:lnTo>
                    <a:pt x="102" y="382"/>
                  </a:lnTo>
                  <a:lnTo>
                    <a:pt x="102" y="382"/>
                  </a:lnTo>
                  <a:lnTo>
                    <a:pt x="82" y="412"/>
                  </a:lnTo>
                  <a:lnTo>
                    <a:pt x="60" y="446"/>
                  </a:lnTo>
                  <a:lnTo>
                    <a:pt x="14" y="510"/>
                  </a:lnTo>
                  <a:lnTo>
                    <a:pt x="14" y="510"/>
                  </a:lnTo>
                  <a:lnTo>
                    <a:pt x="18" y="508"/>
                  </a:lnTo>
                  <a:lnTo>
                    <a:pt x="24" y="504"/>
                  </a:lnTo>
                  <a:lnTo>
                    <a:pt x="34" y="494"/>
                  </a:lnTo>
                  <a:lnTo>
                    <a:pt x="46" y="480"/>
                  </a:lnTo>
                  <a:lnTo>
                    <a:pt x="58" y="464"/>
                  </a:lnTo>
                  <a:lnTo>
                    <a:pt x="84" y="426"/>
                  </a:lnTo>
                  <a:lnTo>
                    <a:pt x="108" y="392"/>
                  </a:lnTo>
                  <a:lnTo>
                    <a:pt x="108" y="392"/>
                  </a:lnTo>
                  <a:close/>
                  <a:moveTo>
                    <a:pt x="116" y="460"/>
                  </a:moveTo>
                  <a:lnTo>
                    <a:pt x="116" y="460"/>
                  </a:lnTo>
                  <a:lnTo>
                    <a:pt x="110" y="47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78" y="540"/>
                  </a:lnTo>
                  <a:lnTo>
                    <a:pt x="58" y="590"/>
                  </a:lnTo>
                  <a:lnTo>
                    <a:pt x="40" y="644"/>
                  </a:lnTo>
                  <a:lnTo>
                    <a:pt x="26" y="700"/>
                  </a:lnTo>
                  <a:lnTo>
                    <a:pt x="26" y="700"/>
                  </a:lnTo>
                  <a:lnTo>
                    <a:pt x="46" y="648"/>
                  </a:lnTo>
                  <a:lnTo>
                    <a:pt x="66" y="596"/>
                  </a:lnTo>
                  <a:lnTo>
                    <a:pt x="88" y="546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24" y="478"/>
                  </a:lnTo>
                  <a:lnTo>
                    <a:pt x="132" y="462"/>
                  </a:lnTo>
                  <a:lnTo>
                    <a:pt x="132" y="462"/>
                  </a:lnTo>
                  <a:lnTo>
                    <a:pt x="142" y="446"/>
                  </a:lnTo>
                  <a:lnTo>
                    <a:pt x="152" y="430"/>
                  </a:lnTo>
                  <a:lnTo>
                    <a:pt x="168" y="400"/>
                  </a:lnTo>
                  <a:lnTo>
                    <a:pt x="168" y="400"/>
                  </a:lnTo>
                  <a:lnTo>
                    <a:pt x="138" y="424"/>
                  </a:lnTo>
                  <a:lnTo>
                    <a:pt x="114" y="448"/>
                  </a:lnTo>
                  <a:lnTo>
                    <a:pt x="114" y="448"/>
                  </a:lnTo>
                  <a:lnTo>
                    <a:pt x="106" y="458"/>
                  </a:lnTo>
                  <a:lnTo>
                    <a:pt x="88" y="478"/>
                  </a:lnTo>
                  <a:lnTo>
                    <a:pt x="88" y="478"/>
                  </a:lnTo>
                  <a:lnTo>
                    <a:pt x="64" y="508"/>
                  </a:lnTo>
                  <a:lnTo>
                    <a:pt x="44" y="532"/>
                  </a:lnTo>
                  <a:lnTo>
                    <a:pt x="34" y="540"/>
                  </a:lnTo>
                  <a:lnTo>
                    <a:pt x="24" y="548"/>
                  </a:lnTo>
                  <a:lnTo>
                    <a:pt x="16" y="550"/>
                  </a:lnTo>
                  <a:lnTo>
                    <a:pt x="8" y="550"/>
                  </a:lnTo>
                  <a:lnTo>
                    <a:pt x="8" y="550"/>
                  </a:lnTo>
                  <a:lnTo>
                    <a:pt x="14" y="552"/>
                  </a:lnTo>
                  <a:lnTo>
                    <a:pt x="18" y="552"/>
                  </a:lnTo>
                  <a:lnTo>
                    <a:pt x="24" y="550"/>
                  </a:lnTo>
                  <a:lnTo>
                    <a:pt x="30" y="548"/>
                  </a:lnTo>
                  <a:lnTo>
                    <a:pt x="42" y="538"/>
                  </a:lnTo>
                  <a:lnTo>
                    <a:pt x="56" y="524"/>
                  </a:lnTo>
                  <a:lnTo>
                    <a:pt x="86" y="492"/>
                  </a:lnTo>
                  <a:lnTo>
                    <a:pt x="116" y="460"/>
                  </a:lnTo>
                  <a:lnTo>
                    <a:pt x="116" y="460"/>
                  </a:lnTo>
                  <a:close/>
                  <a:moveTo>
                    <a:pt x="108" y="814"/>
                  </a:moveTo>
                  <a:lnTo>
                    <a:pt x="218" y="628"/>
                  </a:lnTo>
                  <a:lnTo>
                    <a:pt x="218" y="628"/>
                  </a:lnTo>
                  <a:lnTo>
                    <a:pt x="220" y="624"/>
                  </a:lnTo>
                  <a:lnTo>
                    <a:pt x="220" y="624"/>
                  </a:lnTo>
                  <a:lnTo>
                    <a:pt x="262" y="564"/>
                  </a:lnTo>
                  <a:lnTo>
                    <a:pt x="282" y="53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288" y="524"/>
                  </a:lnTo>
                  <a:lnTo>
                    <a:pt x="278" y="534"/>
                  </a:lnTo>
                  <a:lnTo>
                    <a:pt x="254" y="558"/>
                  </a:lnTo>
                  <a:lnTo>
                    <a:pt x="208" y="614"/>
                  </a:lnTo>
                  <a:lnTo>
                    <a:pt x="208" y="614"/>
                  </a:lnTo>
                  <a:lnTo>
                    <a:pt x="180" y="658"/>
                  </a:lnTo>
                  <a:lnTo>
                    <a:pt x="150" y="704"/>
                  </a:lnTo>
                  <a:lnTo>
                    <a:pt x="122" y="754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0" y="830"/>
                  </a:lnTo>
                  <a:lnTo>
                    <a:pt x="64" y="852"/>
                  </a:lnTo>
                  <a:lnTo>
                    <a:pt x="42" y="874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46" y="882"/>
                  </a:lnTo>
                  <a:lnTo>
                    <a:pt x="68" y="864"/>
                  </a:lnTo>
                  <a:lnTo>
                    <a:pt x="80" y="854"/>
                  </a:lnTo>
                  <a:lnTo>
                    <a:pt x="88" y="842"/>
                  </a:lnTo>
                  <a:lnTo>
                    <a:pt x="98" y="830"/>
                  </a:lnTo>
                  <a:lnTo>
                    <a:pt x="106" y="816"/>
                  </a:lnTo>
                  <a:lnTo>
                    <a:pt x="108" y="814"/>
                  </a:lnTo>
                  <a:close/>
                  <a:moveTo>
                    <a:pt x="56" y="774"/>
                  </a:moveTo>
                  <a:lnTo>
                    <a:pt x="58" y="772"/>
                  </a:lnTo>
                  <a:lnTo>
                    <a:pt x="134" y="610"/>
                  </a:lnTo>
                  <a:lnTo>
                    <a:pt x="134" y="610"/>
                  </a:lnTo>
                  <a:lnTo>
                    <a:pt x="136" y="608"/>
                  </a:lnTo>
                  <a:lnTo>
                    <a:pt x="136" y="606"/>
                  </a:lnTo>
                  <a:lnTo>
                    <a:pt x="136" y="606"/>
                  </a:lnTo>
                  <a:lnTo>
                    <a:pt x="156" y="568"/>
                  </a:lnTo>
                  <a:lnTo>
                    <a:pt x="184" y="526"/>
                  </a:lnTo>
                  <a:lnTo>
                    <a:pt x="212" y="488"/>
                  </a:lnTo>
                  <a:lnTo>
                    <a:pt x="236" y="458"/>
                  </a:lnTo>
                  <a:lnTo>
                    <a:pt x="236" y="458"/>
                  </a:lnTo>
                  <a:lnTo>
                    <a:pt x="224" y="466"/>
                  </a:lnTo>
                  <a:lnTo>
                    <a:pt x="212" y="478"/>
                  </a:lnTo>
                  <a:lnTo>
                    <a:pt x="196" y="494"/>
                  </a:lnTo>
                  <a:lnTo>
                    <a:pt x="182" y="512"/>
                  </a:lnTo>
                  <a:lnTo>
                    <a:pt x="152" y="552"/>
                  </a:lnTo>
                  <a:lnTo>
                    <a:pt x="126" y="58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36" y="786"/>
                  </a:lnTo>
                  <a:lnTo>
                    <a:pt x="26" y="804"/>
                  </a:lnTo>
                  <a:lnTo>
                    <a:pt x="14" y="818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16" y="826"/>
                  </a:lnTo>
                  <a:lnTo>
                    <a:pt x="30" y="812"/>
                  </a:lnTo>
                  <a:lnTo>
                    <a:pt x="44" y="796"/>
                  </a:lnTo>
                  <a:lnTo>
                    <a:pt x="56" y="774"/>
                  </a:lnTo>
                  <a:lnTo>
                    <a:pt x="56" y="774"/>
                  </a:lnTo>
                  <a:close/>
                  <a:moveTo>
                    <a:pt x="292" y="656"/>
                  </a:moveTo>
                  <a:lnTo>
                    <a:pt x="206" y="786"/>
                  </a:lnTo>
                  <a:lnTo>
                    <a:pt x="206" y="786"/>
                  </a:lnTo>
                  <a:lnTo>
                    <a:pt x="194" y="804"/>
                  </a:lnTo>
                  <a:lnTo>
                    <a:pt x="182" y="822"/>
                  </a:lnTo>
                  <a:lnTo>
                    <a:pt x="168" y="838"/>
                  </a:lnTo>
                  <a:lnTo>
                    <a:pt x="154" y="852"/>
                  </a:lnTo>
                  <a:lnTo>
                    <a:pt x="140" y="866"/>
                  </a:lnTo>
                  <a:lnTo>
                    <a:pt x="126" y="878"/>
                  </a:lnTo>
                  <a:lnTo>
                    <a:pt x="112" y="888"/>
                  </a:lnTo>
                  <a:lnTo>
                    <a:pt x="96" y="898"/>
                  </a:lnTo>
                  <a:lnTo>
                    <a:pt x="96" y="898"/>
                  </a:lnTo>
                  <a:lnTo>
                    <a:pt x="112" y="892"/>
                  </a:lnTo>
                  <a:lnTo>
                    <a:pt x="130" y="882"/>
                  </a:lnTo>
                  <a:lnTo>
                    <a:pt x="146" y="872"/>
                  </a:lnTo>
                  <a:lnTo>
                    <a:pt x="160" y="862"/>
                  </a:lnTo>
                  <a:lnTo>
                    <a:pt x="174" y="848"/>
                  </a:lnTo>
                  <a:lnTo>
                    <a:pt x="188" y="834"/>
                  </a:lnTo>
                  <a:lnTo>
                    <a:pt x="202" y="818"/>
                  </a:lnTo>
                  <a:lnTo>
                    <a:pt x="214" y="800"/>
                  </a:lnTo>
                  <a:lnTo>
                    <a:pt x="214" y="800"/>
                  </a:lnTo>
                  <a:lnTo>
                    <a:pt x="232" y="772"/>
                  </a:lnTo>
                  <a:lnTo>
                    <a:pt x="250" y="746"/>
                  </a:lnTo>
                  <a:lnTo>
                    <a:pt x="250" y="746"/>
                  </a:lnTo>
                  <a:lnTo>
                    <a:pt x="308" y="658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56" y="580"/>
                  </a:lnTo>
                  <a:lnTo>
                    <a:pt x="336" y="600"/>
                  </a:lnTo>
                  <a:lnTo>
                    <a:pt x="314" y="626"/>
                  </a:lnTo>
                  <a:lnTo>
                    <a:pt x="292" y="656"/>
                  </a:lnTo>
                  <a:lnTo>
                    <a:pt x="292" y="656"/>
                  </a:lnTo>
                  <a:close/>
                  <a:moveTo>
                    <a:pt x="582" y="248"/>
                  </a:moveTo>
                  <a:lnTo>
                    <a:pt x="582" y="248"/>
                  </a:lnTo>
                  <a:lnTo>
                    <a:pt x="582" y="246"/>
                  </a:lnTo>
                  <a:lnTo>
                    <a:pt x="580" y="244"/>
                  </a:lnTo>
                  <a:lnTo>
                    <a:pt x="646" y="114"/>
                  </a:lnTo>
                  <a:lnTo>
                    <a:pt x="574" y="222"/>
                  </a:lnTo>
                  <a:lnTo>
                    <a:pt x="574" y="222"/>
                  </a:lnTo>
                  <a:lnTo>
                    <a:pt x="562" y="200"/>
                  </a:lnTo>
                  <a:lnTo>
                    <a:pt x="550" y="182"/>
                  </a:lnTo>
                  <a:lnTo>
                    <a:pt x="538" y="166"/>
                  </a:lnTo>
                  <a:lnTo>
                    <a:pt x="524" y="154"/>
                  </a:lnTo>
                  <a:lnTo>
                    <a:pt x="524" y="154"/>
                  </a:lnTo>
                  <a:lnTo>
                    <a:pt x="534" y="174"/>
                  </a:lnTo>
                  <a:lnTo>
                    <a:pt x="544" y="192"/>
                  </a:lnTo>
                  <a:lnTo>
                    <a:pt x="552" y="210"/>
                  </a:lnTo>
                  <a:lnTo>
                    <a:pt x="558" y="228"/>
                  </a:lnTo>
                  <a:lnTo>
                    <a:pt x="558" y="228"/>
                  </a:lnTo>
                  <a:lnTo>
                    <a:pt x="562" y="240"/>
                  </a:lnTo>
                  <a:lnTo>
                    <a:pt x="564" y="252"/>
                  </a:lnTo>
                  <a:lnTo>
                    <a:pt x="564" y="254"/>
                  </a:lnTo>
                  <a:lnTo>
                    <a:pt x="564" y="254"/>
                  </a:lnTo>
                  <a:lnTo>
                    <a:pt x="566" y="298"/>
                  </a:lnTo>
                  <a:lnTo>
                    <a:pt x="566" y="316"/>
                  </a:lnTo>
                  <a:lnTo>
                    <a:pt x="564" y="334"/>
                  </a:lnTo>
                  <a:lnTo>
                    <a:pt x="560" y="352"/>
                  </a:lnTo>
                  <a:lnTo>
                    <a:pt x="554" y="368"/>
                  </a:lnTo>
                  <a:lnTo>
                    <a:pt x="548" y="384"/>
                  </a:lnTo>
                  <a:lnTo>
                    <a:pt x="538" y="402"/>
                  </a:lnTo>
                  <a:lnTo>
                    <a:pt x="488" y="496"/>
                  </a:lnTo>
                  <a:lnTo>
                    <a:pt x="488" y="496"/>
                  </a:lnTo>
                  <a:lnTo>
                    <a:pt x="472" y="526"/>
                  </a:lnTo>
                  <a:lnTo>
                    <a:pt x="456" y="564"/>
                  </a:lnTo>
                  <a:lnTo>
                    <a:pt x="438" y="614"/>
                  </a:lnTo>
                  <a:lnTo>
                    <a:pt x="420" y="680"/>
                  </a:lnTo>
                  <a:lnTo>
                    <a:pt x="420" y="680"/>
                  </a:lnTo>
                  <a:lnTo>
                    <a:pt x="416" y="686"/>
                  </a:lnTo>
                  <a:lnTo>
                    <a:pt x="416" y="692"/>
                  </a:lnTo>
                  <a:lnTo>
                    <a:pt x="416" y="692"/>
                  </a:lnTo>
                  <a:lnTo>
                    <a:pt x="406" y="746"/>
                  </a:lnTo>
                  <a:lnTo>
                    <a:pt x="404" y="768"/>
                  </a:lnTo>
                  <a:lnTo>
                    <a:pt x="402" y="788"/>
                  </a:lnTo>
                  <a:lnTo>
                    <a:pt x="404" y="806"/>
                  </a:lnTo>
                  <a:lnTo>
                    <a:pt x="406" y="826"/>
                  </a:lnTo>
                  <a:lnTo>
                    <a:pt x="414" y="868"/>
                  </a:lnTo>
                  <a:lnTo>
                    <a:pt x="414" y="868"/>
                  </a:lnTo>
                  <a:lnTo>
                    <a:pt x="410" y="820"/>
                  </a:lnTo>
                  <a:lnTo>
                    <a:pt x="412" y="800"/>
                  </a:lnTo>
                  <a:lnTo>
                    <a:pt x="414" y="780"/>
                  </a:lnTo>
                  <a:lnTo>
                    <a:pt x="422" y="736"/>
                  </a:lnTo>
                  <a:lnTo>
                    <a:pt x="436" y="684"/>
                  </a:lnTo>
                  <a:lnTo>
                    <a:pt x="436" y="684"/>
                  </a:lnTo>
                  <a:lnTo>
                    <a:pt x="452" y="632"/>
                  </a:lnTo>
                  <a:lnTo>
                    <a:pt x="470" y="586"/>
                  </a:lnTo>
                  <a:lnTo>
                    <a:pt x="490" y="544"/>
                  </a:lnTo>
                  <a:lnTo>
                    <a:pt x="514" y="498"/>
                  </a:lnTo>
                  <a:lnTo>
                    <a:pt x="568" y="386"/>
                  </a:lnTo>
                  <a:lnTo>
                    <a:pt x="568" y="386"/>
                  </a:lnTo>
                  <a:lnTo>
                    <a:pt x="576" y="370"/>
                  </a:lnTo>
                  <a:lnTo>
                    <a:pt x="582" y="352"/>
                  </a:lnTo>
                  <a:lnTo>
                    <a:pt x="586" y="336"/>
                  </a:lnTo>
                  <a:lnTo>
                    <a:pt x="588" y="320"/>
                  </a:lnTo>
                  <a:lnTo>
                    <a:pt x="588" y="304"/>
                  </a:lnTo>
                  <a:lnTo>
                    <a:pt x="588" y="286"/>
                  </a:lnTo>
                  <a:lnTo>
                    <a:pt x="586" y="26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48"/>
                  </a:lnTo>
                  <a:lnTo>
                    <a:pt x="582" y="248"/>
                  </a:lnTo>
                  <a:close/>
                  <a:moveTo>
                    <a:pt x="362" y="768"/>
                  </a:moveTo>
                  <a:lnTo>
                    <a:pt x="374" y="678"/>
                  </a:lnTo>
                  <a:lnTo>
                    <a:pt x="374" y="676"/>
                  </a:lnTo>
                  <a:lnTo>
                    <a:pt x="374" y="676"/>
                  </a:lnTo>
                  <a:lnTo>
                    <a:pt x="374" y="648"/>
                  </a:lnTo>
                  <a:lnTo>
                    <a:pt x="370" y="624"/>
                  </a:lnTo>
                  <a:lnTo>
                    <a:pt x="366" y="604"/>
                  </a:lnTo>
                  <a:lnTo>
                    <a:pt x="360" y="588"/>
                  </a:lnTo>
                  <a:lnTo>
                    <a:pt x="360" y="588"/>
                  </a:lnTo>
                  <a:lnTo>
                    <a:pt x="362" y="624"/>
                  </a:lnTo>
                  <a:lnTo>
                    <a:pt x="362" y="650"/>
                  </a:lnTo>
                  <a:lnTo>
                    <a:pt x="360" y="678"/>
                  </a:lnTo>
                  <a:lnTo>
                    <a:pt x="356" y="710"/>
                  </a:lnTo>
                  <a:lnTo>
                    <a:pt x="356" y="710"/>
                  </a:lnTo>
                  <a:lnTo>
                    <a:pt x="350" y="736"/>
                  </a:lnTo>
                  <a:lnTo>
                    <a:pt x="350" y="736"/>
                  </a:lnTo>
                  <a:lnTo>
                    <a:pt x="348" y="752"/>
                  </a:lnTo>
                  <a:lnTo>
                    <a:pt x="348" y="768"/>
                  </a:lnTo>
                  <a:lnTo>
                    <a:pt x="348" y="782"/>
                  </a:lnTo>
                  <a:lnTo>
                    <a:pt x="350" y="796"/>
                  </a:lnTo>
                  <a:lnTo>
                    <a:pt x="354" y="808"/>
                  </a:lnTo>
                  <a:lnTo>
                    <a:pt x="360" y="820"/>
                  </a:lnTo>
                  <a:lnTo>
                    <a:pt x="370" y="832"/>
                  </a:lnTo>
                  <a:lnTo>
                    <a:pt x="382" y="842"/>
                  </a:lnTo>
                  <a:lnTo>
                    <a:pt x="382" y="842"/>
                  </a:lnTo>
                  <a:lnTo>
                    <a:pt x="370" y="822"/>
                  </a:lnTo>
                  <a:lnTo>
                    <a:pt x="364" y="804"/>
                  </a:lnTo>
                  <a:lnTo>
                    <a:pt x="360" y="788"/>
                  </a:lnTo>
                  <a:lnTo>
                    <a:pt x="362" y="768"/>
                  </a:lnTo>
                  <a:lnTo>
                    <a:pt x="362" y="768"/>
                  </a:lnTo>
                  <a:close/>
                </a:path>
              </a:pathLst>
            </a:custGeom>
            <a:solidFill>
              <a:srgbClr val="4029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410200" y="1981200"/>
            <a:ext cx="2720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indirect: input occurs 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separated from output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380750" y="3733800"/>
            <a:ext cx="2839450" cy="17525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218950" y="3124200"/>
            <a:ext cx="1273175" cy="1741425"/>
            <a:chOff x="5257800" y="2286000"/>
            <a:chExt cx="1273175" cy="1741425"/>
          </a:xfrm>
        </p:grpSpPr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5257800" y="2293740"/>
              <a:ext cx="1273175" cy="1733685"/>
            </a:xfrm>
            <a:custGeom>
              <a:avLst/>
              <a:gdLst/>
              <a:ahLst/>
              <a:cxnLst>
                <a:cxn ang="0">
                  <a:pos x="354" y="122"/>
                </a:cxn>
                <a:cxn ang="0">
                  <a:pos x="210" y="250"/>
                </a:cxn>
                <a:cxn ang="0">
                  <a:pos x="120" y="378"/>
                </a:cxn>
                <a:cxn ang="0">
                  <a:pos x="40" y="494"/>
                </a:cxn>
                <a:cxn ang="0">
                  <a:pos x="0" y="534"/>
                </a:cxn>
                <a:cxn ang="0">
                  <a:pos x="8" y="542"/>
                </a:cxn>
                <a:cxn ang="0">
                  <a:pos x="22" y="546"/>
                </a:cxn>
                <a:cxn ang="0">
                  <a:pos x="44" y="538"/>
                </a:cxn>
                <a:cxn ang="0">
                  <a:pos x="114" y="468"/>
                </a:cxn>
                <a:cxn ang="0">
                  <a:pos x="118" y="496"/>
                </a:cxn>
                <a:cxn ang="0">
                  <a:pos x="42" y="688"/>
                </a:cxn>
                <a:cxn ang="0">
                  <a:pos x="8" y="778"/>
                </a:cxn>
                <a:cxn ang="0">
                  <a:pos x="24" y="780"/>
                </a:cxn>
                <a:cxn ang="0">
                  <a:pos x="38" y="778"/>
                </a:cxn>
                <a:cxn ang="0">
                  <a:pos x="58" y="768"/>
                </a:cxn>
                <a:cxn ang="0">
                  <a:pos x="8" y="832"/>
                </a:cxn>
                <a:cxn ang="0">
                  <a:pos x="14" y="834"/>
                </a:cxn>
                <a:cxn ang="0">
                  <a:pos x="46" y="844"/>
                </a:cxn>
                <a:cxn ang="0">
                  <a:pos x="72" y="848"/>
                </a:cxn>
                <a:cxn ang="0">
                  <a:pos x="30" y="896"/>
                </a:cxn>
                <a:cxn ang="0">
                  <a:pos x="40" y="896"/>
                </a:cxn>
                <a:cxn ang="0">
                  <a:pos x="100" y="892"/>
                </a:cxn>
                <a:cxn ang="0">
                  <a:pos x="128" y="884"/>
                </a:cxn>
                <a:cxn ang="0">
                  <a:pos x="158" y="862"/>
                </a:cxn>
                <a:cxn ang="0">
                  <a:pos x="192" y="832"/>
                </a:cxn>
                <a:cxn ang="0">
                  <a:pos x="198" y="824"/>
                </a:cxn>
                <a:cxn ang="0">
                  <a:pos x="350" y="602"/>
                </a:cxn>
                <a:cxn ang="0">
                  <a:pos x="372" y="580"/>
                </a:cxn>
                <a:cxn ang="0">
                  <a:pos x="382" y="626"/>
                </a:cxn>
                <a:cxn ang="0">
                  <a:pos x="384" y="640"/>
                </a:cxn>
                <a:cxn ang="0">
                  <a:pos x="378" y="690"/>
                </a:cxn>
                <a:cxn ang="0">
                  <a:pos x="366" y="778"/>
                </a:cxn>
                <a:cxn ang="0">
                  <a:pos x="422" y="856"/>
                </a:cxn>
                <a:cxn ang="0">
                  <a:pos x="422" y="842"/>
                </a:cxn>
                <a:cxn ang="0">
                  <a:pos x="420" y="784"/>
                </a:cxn>
                <a:cxn ang="0">
                  <a:pos x="424" y="740"/>
                </a:cxn>
                <a:cxn ang="0">
                  <a:pos x="430" y="720"/>
                </a:cxn>
                <a:cxn ang="0">
                  <a:pos x="462" y="612"/>
                </a:cxn>
                <a:cxn ang="0">
                  <a:pos x="548" y="432"/>
                </a:cxn>
                <a:cxn ang="0">
                  <a:pos x="586" y="236"/>
                </a:cxn>
                <a:cxn ang="0">
                  <a:pos x="658" y="110"/>
                </a:cxn>
                <a:cxn ang="0">
                  <a:pos x="658" y="108"/>
                </a:cxn>
                <a:cxn ang="0">
                  <a:pos x="574" y="46"/>
                </a:cxn>
                <a:cxn ang="0">
                  <a:pos x="528" y="20"/>
                </a:cxn>
                <a:cxn ang="0">
                  <a:pos x="480" y="0"/>
                </a:cxn>
              </a:cxnLst>
              <a:rect l="0" t="0" r="r" b="b"/>
              <a:pathLst>
                <a:path w="658" h="896">
                  <a:moveTo>
                    <a:pt x="404" y="100"/>
                  </a:moveTo>
                  <a:lnTo>
                    <a:pt x="354" y="122"/>
                  </a:lnTo>
                  <a:lnTo>
                    <a:pt x="260" y="192"/>
                  </a:lnTo>
                  <a:lnTo>
                    <a:pt x="210" y="250"/>
                  </a:lnTo>
                  <a:lnTo>
                    <a:pt x="148" y="332"/>
                  </a:lnTo>
                  <a:lnTo>
                    <a:pt x="120" y="378"/>
                  </a:lnTo>
                  <a:lnTo>
                    <a:pt x="86" y="428"/>
                  </a:lnTo>
                  <a:lnTo>
                    <a:pt x="40" y="49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4" y="538"/>
                  </a:lnTo>
                  <a:lnTo>
                    <a:pt x="8" y="542"/>
                  </a:lnTo>
                  <a:lnTo>
                    <a:pt x="14" y="546"/>
                  </a:lnTo>
                  <a:lnTo>
                    <a:pt x="22" y="546"/>
                  </a:lnTo>
                  <a:lnTo>
                    <a:pt x="32" y="544"/>
                  </a:lnTo>
                  <a:lnTo>
                    <a:pt x="44" y="538"/>
                  </a:lnTo>
                  <a:lnTo>
                    <a:pt x="58" y="528"/>
                  </a:lnTo>
                  <a:lnTo>
                    <a:pt x="114" y="468"/>
                  </a:lnTo>
                  <a:lnTo>
                    <a:pt x="154" y="422"/>
                  </a:lnTo>
                  <a:lnTo>
                    <a:pt x="118" y="496"/>
                  </a:lnTo>
                  <a:lnTo>
                    <a:pt x="80" y="572"/>
                  </a:lnTo>
                  <a:lnTo>
                    <a:pt x="42" y="688"/>
                  </a:lnTo>
                  <a:lnTo>
                    <a:pt x="8" y="778"/>
                  </a:lnTo>
                  <a:lnTo>
                    <a:pt x="8" y="778"/>
                  </a:lnTo>
                  <a:lnTo>
                    <a:pt x="12" y="778"/>
                  </a:lnTo>
                  <a:lnTo>
                    <a:pt x="24" y="780"/>
                  </a:lnTo>
                  <a:lnTo>
                    <a:pt x="30" y="780"/>
                  </a:lnTo>
                  <a:lnTo>
                    <a:pt x="38" y="778"/>
                  </a:lnTo>
                  <a:lnTo>
                    <a:pt x="48" y="774"/>
                  </a:lnTo>
                  <a:lnTo>
                    <a:pt x="58" y="768"/>
                  </a:lnTo>
                  <a:lnTo>
                    <a:pt x="36" y="810"/>
                  </a:lnTo>
                  <a:lnTo>
                    <a:pt x="8" y="832"/>
                  </a:lnTo>
                  <a:lnTo>
                    <a:pt x="8" y="832"/>
                  </a:lnTo>
                  <a:lnTo>
                    <a:pt x="14" y="834"/>
                  </a:lnTo>
                  <a:lnTo>
                    <a:pt x="34" y="842"/>
                  </a:lnTo>
                  <a:lnTo>
                    <a:pt x="46" y="844"/>
                  </a:lnTo>
                  <a:lnTo>
                    <a:pt x="58" y="846"/>
                  </a:lnTo>
                  <a:lnTo>
                    <a:pt x="72" y="848"/>
                  </a:lnTo>
                  <a:lnTo>
                    <a:pt x="82" y="846"/>
                  </a:lnTo>
                  <a:lnTo>
                    <a:pt x="30" y="896"/>
                  </a:lnTo>
                  <a:lnTo>
                    <a:pt x="30" y="896"/>
                  </a:lnTo>
                  <a:lnTo>
                    <a:pt x="40" y="896"/>
                  </a:lnTo>
                  <a:lnTo>
                    <a:pt x="68" y="896"/>
                  </a:lnTo>
                  <a:lnTo>
                    <a:pt x="100" y="892"/>
                  </a:lnTo>
                  <a:lnTo>
                    <a:pt x="114" y="890"/>
                  </a:lnTo>
                  <a:lnTo>
                    <a:pt x="128" y="884"/>
                  </a:lnTo>
                  <a:lnTo>
                    <a:pt x="128" y="884"/>
                  </a:lnTo>
                  <a:lnTo>
                    <a:pt x="158" y="862"/>
                  </a:lnTo>
                  <a:lnTo>
                    <a:pt x="182" y="842"/>
                  </a:lnTo>
                  <a:lnTo>
                    <a:pt x="192" y="832"/>
                  </a:lnTo>
                  <a:lnTo>
                    <a:pt x="198" y="824"/>
                  </a:lnTo>
                  <a:lnTo>
                    <a:pt x="198" y="824"/>
                  </a:lnTo>
                  <a:lnTo>
                    <a:pt x="306" y="660"/>
                  </a:lnTo>
                  <a:lnTo>
                    <a:pt x="350" y="602"/>
                  </a:lnTo>
                  <a:lnTo>
                    <a:pt x="372" y="580"/>
                  </a:lnTo>
                  <a:lnTo>
                    <a:pt x="372" y="580"/>
                  </a:lnTo>
                  <a:lnTo>
                    <a:pt x="378" y="606"/>
                  </a:lnTo>
                  <a:lnTo>
                    <a:pt x="382" y="626"/>
                  </a:lnTo>
                  <a:lnTo>
                    <a:pt x="384" y="634"/>
                  </a:lnTo>
                  <a:lnTo>
                    <a:pt x="384" y="640"/>
                  </a:lnTo>
                  <a:lnTo>
                    <a:pt x="384" y="640"/>
                  </a:lnTo>
                  <a:lnTo>
                    <a:pt x="378" y="690"/>
                  </a:lnTo>
                  <a:lnTo>
                    <a:pt x="372" y="732"/>
                  </a:lnTo>
                  <a:lnTo>
                    <a:pt x="366" y="778"/>
                  </a:lnTo>
                  <a:lnTo>
                    <a:pt x="374" y="814"/>
                  </a:lnTo>
                  <a:lnTo>
                    <a:pt x="422" y="856"/>
                  </a:lnTo>
                  <a:lnTo>
                    <a:pt x="422" y="856"/>
                  </a:lnTo>
                  <a:lnTo>
                    <a:pt x="422" y="842"/>
                  </a:lnTo>
                  <a:lnTo>
                    <a:pt x="420" y="806"/>
                  </a:lnTo>
                  <a:lnTo>
                    <a:pt x="420" y="784"/>
                  </a:lnTo>
                  <a:lnTo>
                    <a:pt x="420" y="762"/>
                  </a:lnTo>
                  <a:lnTo>
                    <a:pt x="424" y="740"/>
                  </a:lnTo>
                  <a:lnTo>
                    <a:pt x="430" y="720"/>
                  </a:lnTo>
                  <a:lnTo>
                    <a:pt x="430" y="720"/>
                  </a:lnTo>
                  <a:lnTo>
                    <a:pt x="446" y="670"/>
                  </a:lnTo>
                  <a:lnTo>
                    <a:pt x="462" y="612"/>
                  </a:lnTo>
                  <a:lnTo>
                    <a:pt x="482" y="540"/>
                  </a:lnTo>
                  <a:lnTo>
                    <a:pt x="548" y="432"/>
                  </a:lnTo>
                  <a:lnTo>
                    <a:pt x="590" y="316"/>
                  </a:lnTo>
                  <a:lnTo>
                    <a:pt x="586" y="236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8"/>
                  </a:lnTo>
                  <a:lnTo>
                    <a:pt x="658" y="108"/>
                  </a:lnTo>
                  <a:lnTo>
                    <a:pt x="618" y="76"/>
                  </a:lnTo>
                  <a:lnTo>
                    <a:pt x="574" y="46"/>
                  </a:lnTo>
                  <a:lnTo>
                    <a:pt x="552" y="34"/>
                  </a:lnTo>
                  <a:lnTo>
                    <a:pt x="528" y="20"/>
                  </a:lnTo>
                  <a:lnTo>
                    <a:pt x="504" y="10"/>
                  </a:lnTo>
                  <a:lnTo>
                    <a:pt x="480" y="0"/>
                  </a:lnTo>
                  <a:lnTo>
                    <a:pt x="404" y="100"/>
                  </a:lnTo>
                  <a:close/>
                </a:path>
              </a:pathLst>
            </a:custGeom>
            <a:solidFill>
              <a:srgbClr val="FFDB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5281019" y="2286000"/>
              <a:ext cx="1249956" cy="1737555"/>
            </a:xfrm>
            <a:custGeom>
              <a:avLst/>
              <a:gdLst/>
              <a:ahLst/>
              <a:cxnLst>
                <a:cxn ang="0">
                  <a:pos x="112" y="386"/>
                </a:cxn>
                <a:cxn ang="0">
                  <a:pos x="234" y="226"/>
                </a:cxn>
                <a:cxn ang="0">
                  <a:pos x="330" y="146"/>
                </a:cxn>
                <a:cxn ang="0">
                  <a:pos x="476" y="8"/>
                </a:cxn>
                <a:cxn ang="0">
                  <a:pos x="388" y="96"/>
                </a:cxn>
                <a:cxn ang="0">
                  <a:pos x="256" y="172"/>
                </a:cxn>
                <a:cxn ang="0">
                  <a:pos x="216" y="216"/>
                </a:cxn>
                <a:cxn ang="0">
                  <a:pos x="116" y="354"/>
                </a:cxn>
                <a:cxn ang="0">
                  <a:pos x="14" y="510"/>
                </a:cxn>
                <a:cxn ang="0">
                  <a:pos x="46" y="480"/>
                </a:cxn>
                <a:cxn ang="0">
                  <a:pos x="116" y="460"/>
                </a:cxn>
                <a:cxn ang="0">
                  <a:pos x="78" y="540"/>
                </a:cxn>
                <a:cxn ang="0">
                  <a:pos x="46" y="648"/>
                </a:cxn>
                <a:cxn ang="0">
                  <a:pos x="124" y="478"/>
                </a:cxn>
                <a:cxn ang="0">
                  <a:pos x="168" y="400"/>
                </a:cxn>
                <a:cxn ang="0">
                  <a:pos x="106" y="458"/>
                </a:cxn>
                <a:cxn ang="0">
                  <a:pos x="34" y="540"/>
                </a:cxn>
                <a:cxn ang="0">
                  <a:pos x="14" y="552"/>
                </a:cxn>
                <a:cxn ang="0">
                  <a:pos x="56" y="524"/>
                </a:cxn>
                <a:cxn ang="0">
                  <a:pos x="218" y="628"/>
                </a:cxn>
                <a:cxn ang="0">
                  <a:pos x="282" y="536"/>
                </a:cxn>
                <a:cxn ang="0">
                  <a:pos x="254" y="558"/>
                </a:cxn>
                <a:cxn ang="0">
                  <a:pos x="122" y="754"/>
                </a:cxn>
                <a:cxn ang="0">
                  <a:pos x="42" y="874"/>
                </a:cxn>
                <a:cxn ang="0">
                  <a:pos x="80" y="854"/>
                </a:cxn>
                <a:cxn ang="0">
                  <a:pos x="56" y="774"/>
                </a:cxn>
                <a:cxn ang="0">
                  <a:pos x="136" y="606"/>
                </a:cxn>
                <a:cxn ang="0">
                  <a:pos x="236" y="458"/>
                </a:cxn>
                <a:cxn ang="0">
                  <a:pos x="182" y="512"/>
                </a:cxn>
                <a:cxn ang="0">
                  <a:pos x="36" y="786"/>
                </a:cxn>
                <a:cxn ang="0">
                  <a:pos x="16" y="826"/>
                </a:cxn>
                <a:cxn ang="0">
                  <a:pos x="292" y="656"/>
                </a:cxn>
                <a:cxn ang="0">
                  <a:pos x="168" y="838"/>
                </a:cxn>
                <a:cxn ang="0">
                  <a:pos x="96" y="898"/>
                </a:cxn>
                <a:cxn ang="0">
                  <a:pos x="160" y="862"/>
                </a:cxn>
                <a:cxn ang="0">
                  <a:pos x="214" y="800"/>
                </a:cxn>
                <a:cxn ang="0">
                  <a:pos x="374" y="566"/>
                </a:cxn>
                <a:cxn ang="0">
                  <a:pos x="292" y="656"/>
                </a:cxn>
                <a:cxn ang="0">
                  <a:pos x="580" y="244"/>
                </a:cxn>
                <a:cxn ang="0">
                  <a:pos x="550" y="182"/>
                </a:cxn>
                <a:cxn ang="0">
                  <a:pos x="544" y="192"/>
                </a:cxn>
                <a:cxn ang="0">
                  <a:pos x="564" y="252"/>
                </a:cxn>
                <a:cxn ang="0">
                  <a:pos x="564" y="334"/>
                </a:cxn>
                <a:cxn ang="0">
                  <a:pos x="488" y="496"/>
                </a:cxn>
                <a:cxn ang="0">
                  <a:pos x="420" y="680"/>
                </a:cxn>
                <a:cxn ang="0">
                  <a:pos x="406" y="746"/>
                </a:cxn>
                <a:cxn ang="0">
                  <a:pos x="414" y="868"/>
                </a:cxn>
                <a:cxn ang="0">
                  <a:pos x="422" y="736"/>
                </a:cxn>
                <a:cxn ang="0">
                  <a:pos x="490" y="544"/>
                </a:cxn>
                <a:cxn ang="0">
                  <a:pos x="582" y="352"/>
                </a:cxn>
                <a:cxn ang="0">
                  <a:pos x="586" y="268"/>
                </a:cxn>
                <a:cxn ang="0">
                  <a:pos x="362" y="768"/>
                </a:cxn>
                <a:cxn ang="0">
                  <a:pos x="370" y="624"/>
                </a:cxn>
                <a:cxn ang="0">
                  <a:pos x="362" y="650"/>
                </a:cxn>
                <a:cxn ang="0">
                  <a:pos x="350" y="736"/>
                </a:cxn>
                <a:cxn ang="0">
                  <a:pos x="354" y="808"/>
                </a:cxn>
                <a:cxn ang="0">
                  <a:pos x="370" y="822"/>
                </a:cxn>
              </a:cxnLst>
              <a:rect l="0" t="0" r="r" b="b"/>
              <a:pathLst>
                <a:path w="646" h="898">
                  <a:moveTo>
                    <a:pt x="108" y="392"/>
                  </a:moveTo>
                  <a:lnTo>
                    <a:pt x="108" y="392"/>
                  </a:lnTo>
                  <a:lnTo>
                    <a:pt x="110" y="390"/>
                  </a:lnTo>
                  <a:lnTo>
                    <a:pt x="112" y="386"/>
                  </a:lnTo>
                  <a:lnTo>
                    <a:pt x="112" y="386"/>
                  </a:lnTo>
                  <a:lnTo>
                    <a:pt x="126" y="364"/>
                  </a:lnTo>
                  <a:lnTo>
                    <a:pt x="140" y="342"/>
                  </a:lnTo>
                  <a:lnTo>
                    <a:pt x="170" y="302"/>
                  </a:lnTo>
                  <a:lnTo>
                    <a:pt x="234" y="226"/>
                  </a:lnTo>
                  <a:lnTo>
                    <a:pt x="234" y="226"/>
                  </a:lnTo>
                  <a:lnTo>
                    <a:pt x="246" y="210"/>
                  </a:lnTo>
                  <a:lnTo>
                    <a:pt x="260" y="196"/>
                  </a:lnTo>
                  <a:lnTo>
                    <a:pt x="276" y="182"/>
                  </a:lnTo>
                  <a:lnTo>
                    <a:pt x="292" y="170"/>
                  </a:lnTo>
                  <a:lnTo>
                    <a:pt x="330" y="146"/>
                  </a:lnTo>
                  <a:lnTo>
                    <a:pt x="378" y="120"/>
                  </a:lnTo>
                  <a:lnTo>
                    <a:pt x="378" y="120"/>
                  </a:lnTo>
                  <a:lnTo>
                    <a:pt x="404" y="104"/>
                  </a:lnTo>
                  <a:lnTo>
                    <a:pt x="476" y="8"/>
                  </a:lnTo>
                  <a:lnTo>
                    <a:pt x="476" y="8"/>
                  </a:lnTo>
                  <a:lnTo>
                    <a:pt x="462" y="0"/>
                  </a:lnTo>
                  <a:lnTo>
                    <a:pt x="388" y="94"/>
                  </a:lnTo>
                  <a:lnTo>
                    <a:pt x="388" y="94"/>
                  </a:lnTo>
                  <a:lnTo>
                    <a:pt x="388" y="96"/>
                  </a:lnTo>
                  <a:lnTo>
                    <a:pt x="388" y="96"/>
                  </a:lnTo>
                  <a:lnTo>
                    <a:pt x="340" y="116"/>
                  </a:lnTo>
                  <a:lnTo>
                    <a:pt x="318" y="128"/>
                  </a:lnTo>
                  <a:lnTo>
                    <a:pt x="296" y="142"/>
                  </a:lnTo>
                  <a:lnTo>
                    <a:pt x="276" y="156"/>
                  </a:lnTo>
                  <a:lnTo>
                    <a:pt x="256" y="172"/>
                  </a:lnTo>
                  <a:lnTo>
                    <a:pt x="236" y="192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18" y="214"/>
                  </a:lnTo>
                  <a:lnTo>
                    <a:pt x="216" y="216"/>
                  </a:lnTo>
                  <a:lnTo>
                    <a:pt x="216" y="216"/>
                  </a:lnTo>
                  <a:lnTo>
                    <a:pt x="188" y="248"/>
                  </a:lnTo>
                  <a:lnTo>
                    <a:pt x="160" y="286"/>
                  </a:lnTo>
                  <a:lnTo>
                    <a:pt x="130" y="330"/>
                  </a:lnTo>
                  <a:lnTo>
                    <a:pt x="116" y="354"/>
                  </a:lnTo>
                  <a:lnTo>
                    <a:pt x="102" y="382"/>
                  </a:lnTo>
                  <a:lnTo>
                    <a:pt x="102" y="382"/>
                  </a:lnTo>
                  <a:lnTo>
                    <a:pt x="82" y="412"/>
                  </a:lnTo>
                  <a:lnTo>
                    <a:pt x="60" y="446"/>
                  </a:lnTo>
                  <a:lnTo>
                    <a:pt x="14" y="510"/>
                  </a:lnTo>
                  <a:lnTo>
                    <a:pt x="14" y="510"/>
                  </a:lnTo>
                  <a:lnTo>
                    <a:pt x="18" y="508"/>
                  </a:lnTo>
                  <a:lnTo>
                    <a:pt x="24" y="504"/>
                  </a:lnTo>
                  <a:lnTo>
                    <a:pt x="34" y="494"/>
                  </a:lnTo>
                  <a:lnTo>
                    <a:pt x="46" y="480"/>
                  </a:lnTo>
                  <a:lnTo>
                    <a:pt x="58" y="464"/>
                  </a:lnTo>
                  <a:lnTo>
                    <a:pt x="84" y="426"/>
                  </a:lnTo>
                  <a:lnTo>
                    <a:pt x="108" y="392"/>
                  </a:lnTo>
                  <a:lnTo>
                    <a:pt x="108" y="392"/>
                  </a:lnTo>
                  <a:close/>
                  <a:moveTo>
                    <a:pt x="116" y="460"/>
                  </a:moveTo>
                  <a:lnTo>
                    <a:pt x="116" y="460"/>
                  </a:lnTo>
                  <a:lnTo>
                    <a:pt x="110" y="47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78" y="540"/>
                  </a:lnTo>
                  <a:lnTo>
                    <a:pt x="58" y="590"/>
                  </a:lnTo>
                  <a:lnTo>
                    <a:pt x="40" y="644"/>
                  </a:lnTo>
                  <a:lnTo>
                    <a:pt x="26" y="700"/>
                  </a:lnTo>
                  <a:lnTo>
                    <a:pt x="26" y="700"/>
                  </a:lnTo>
                  <a:lnTo>
                    <a:pt x="46" y="648"/>
                  </a:lnTo>
                  <a:lnTo>
                    <a:pt x="66" y="596"/>
                  </a:lnTo>
                  <a:lnTo>
                    <a:pt x="88" y="546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24" y="478"/>
                  </a:lnTo>
                  <a:lnTo>
                    <a:pt x="132" y="462"/>
                  </a:lnTo>
                  <a:lnTo>
                    <a:pt x="132" y="462"/>
                  </a:lnTo>
                  <a:lnTo>
                    <a:pt x="142" y="446"/>
                  </a:lnTo>
                  <a:lnTo>
                    <a:pt x="152" y="430"/>
                  </a:lnTo>
                  <a:lnTo>
                    <a:pt x="168" y="400"/>
                  </a:lnTo>
                  <a:lnTo>
                    <a:pt x="168" y="400"/>
                  </a:lnTo>
                  <a:lnTo>
                    <a:pt x="138" y="424"/>
                  </a:lnTo>
                  <a:lnTo>
                    <a:pt x="114" y="448"/>
                  </a:lnTo>
                  <a:lnTo>
                    <a:pt x="114" y="448"/>
                  </a:lnTo>
                  <a:lnTo>
                    <a:pt x="106" y="458"/>
                  </a:lnTo>
                  <a:lnTo>
                    <a:pt x="88" y="478"/>
                  </a:lnTo>
                  <a:lnTo>
                    <a:pt x="88" y="478"/>
                  </a:lnTo>
                  <a:lnTo>
                    <a:pt x="64" y="508"/>
                  </a:lnTo>
                  <a:lnTo>
                    <a:pt x="44" y="532"/>
                  </a:lnTo>
                  <a:lnTo>
                    <a:pt x="34" y="540"/>
                  </a:lnTo>
                  <a:lnTo>
                    <a:pt x="24" y="548"/>
                  </a:lnTo>
                  <a:lnTo>
                    <a:pt x="16" y="550"/>
                  </a:lnTo>
                  <a:lnTo>
                    <a:pt x="8" y="550"/>
                  </a:lnTo>
                  <a:lnTo>
                    <a:pt x="8" y="550"/>
                  </a:lnTo>
                  <a:lnTo>
                    <a:pt x="14" y="552"/>
                  </a:lnTo>
                  <a:lnTo>
                    <a:pt x="18" y="552"/>
                  </a:lnTo>
                  <a:lnTo>
                    <a:pt x="24" y="550"/>
                  </a:lnTo>
                  <a:lnTo>
                    <a:pt x="30" y="548"/>
                  </a:lnTo>
                  <a:lnTo>
                    <a:pt x="42" y="538"/>
                  </a:lnTo>
                  <a:lnTo>
                    <a:pt x="56" y="524"/>
                  </a:lnTo>
                  <a:lnTo>
                    <a:pt x="86" y="492"/>
                  </a:lnTo>
                  <a:lnTo>
                    <a:pt x="116" y="460"/>
                  </a:lnTo>
                  <a:lnTo>
                    <a:pt x="116" y="460"/>
                  </a:lnTo>
                  <a:close/>
                  <a:moveTo>
                    <a:pt x="108" y="814"/>
                  </a:moveTo>
                  <a:lnTo>
                    <a:pt x="218" y="628"/>
                  </a:lnTo>
                  <a:lnTo>
                    <a:pt x="218" y="628"/>
                  </a:lnTo>
                  <a:lnTo>
                    <a:pt x="220" y="624"/>
                  </a:lnTo>
                  <a:lnTo>
                    <a:pt x="220" y="624"/>
                  </a:lnTo>
                  <a:lnTo>
                    <a:pt x="262" y="564"/>
                  </a:lnTo>
                  <a:lnTo>
                    <a:pt x="282" y="53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288" y="524"/>
                  </a:lnTo>
                  <a:lnTo>
                    <a:pt x="278" y="534"/>
                  </a:lnTo>
                  <a:lnTo>
                    <a:pt x="254" y="558"/>
                  </a:lnTo>
                  <a:lnTo>
                    <a:pt x="208" y="614"/>
                  </a:lnTo>
                  <a:lnTo>
                    <a:pt x="208" y="614"/>
                  </a:lnTo>
                  <a:lnTo>
                    <a:pt x="180" y="658"/>
                  </a:lnTo>
                  <a:lnTo>
                    <a:pt x="150" y="704"/>
                  </a:lnTo>
                  <a:lnTo>
                    <a:pt x="122" y="754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0" y="830"/>
                  </a:lnTo>
                  <a:lnTo>
                    <a:pt x="64" y="852"/>
                  </a:lnTo>
                  <a:lnTo>
                    <a:pt x="42" y="874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46" y="882"/>
                  </a:lnTo>
                  <a:lnTo>
                    <a:pt x="68" y="864"/>
                  </a:lnTo>
                  <a:lnTo>
                    <a:pt x="80" y="854"/>
                  </a:lnTo>
                  <a:lnTo>
                    <a:pt x="88" y="842"/>
                  </a:lnTo>
                  <a:lnTo>
                    <a:pt x="98" y="830"/>
                  </a:lnTo>
                  <a:lnTo>
                    <a:pt x="106" y="816"/>
                  </a:lnTo>
                  <a:lnTo>
                    <a:pt x="108" y="814"/>
                  </a:lnTo>
                  <a:close/>
                  <a:moveTo>
                    <a:pt x="56" y="774"/>
                  </a:moveTo>
                  <a:lnTo>
                    <a:pt x="58" y="772"/>
                  </a:lnTo>
                  <a:lnTo>
                    <a:pt x="134" y="610"/>
                  </a:lnTo>
                  <a:lnTo>
                    <a:pt x="134" y="610"/>
                  </a:lnTo>
                  <a:lnTo>
                    <a:pt x="136" y="608"/>
                  </a:lnTo>
                  <a:lnTo>
                    <a:pt x="136" y="606"/>
                  </a:lnTo>
                  <a:lnTo>
                    <a:pt x="136" y="606"/>
                  </a:lnTo>
                  <a:lnTo>
                    <a:pt x="156" y="568"/>
                  </a:lnTo>
                  <a:lnTo>
                    <a:pt x="184" y="526"/>
                  </a:lnTo>
                  <a:lnTo>
                    <a:pt x="212" y="488"/>
                  </a:lnTo>
                  <a:lnTo>
                    <a:pt x="236" y="458"/>
                  </a:lnTo>
                  <a:lnTo>
                    <a:pt x="236" y="458"/>
                  </a:lnTo>
                  <a:lnTo>
                    <a:pt x="224" y="466"/>
                  </a:lnTo>
                  <a:lnTo>
                    <a:pt x="212" y="478"/>
                  </a:lnTo>
                  <a:lnTo>
                    <a:pt x="196" y="494"/>
                  </a:lnTo>
                  <a:lnTo>
                    <a:pt x="182" y="512"/>
                  </a:lnTo>
                  <a:lnTo>
                    <a:pt x="152" y="552"/>
                  </a:lnTo>
                  <a:lnTo>
                    <a:pt x="126" y="58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36" y="786"/>
                  </a:lnTo>
                  <a:lnTo>
                    <a:pt x="26" y="804"/>
                  </a:lnTo>
                  <a:lnTo>
                    <a:pt x="14" y="818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16" y="826"/>
                  </a:lnTo>
                  <a:lnTo>
                    <a:pt x="30" y="812"/>
                  </a:lnTo>
                  <a:lnTo>
                    <a:pt x="44" y="796"/>
                  </a:lnTo>
                  <a:lnTo>
                    <a:pt x="56" y="774"/>
                  </a:lnTo>
                  <a:lnTo>
                    <a:pt x="56" y="774"/>
                  </a:lnTo>
                  <a:close/>
                  <a:moveTo>
                    <a:pt x="292" y="656"/>
                  </a:moveTo>
                  <a:lnTo>
                    <a:pt x="206" y="786"/>
                  </a:lnTo>
                  <a:lnTo>
                    <a:pt x="206" y="786"/>
                  </a:lnTo>
                  <a:lnTo>
                    <a:pt x="194" y="804"/>
                  </a:lnTo>
                  <a:lnTo>
                    <a:pt x="182" y="822"/>
                  </a:lnTo>
                  <a:lnTo>
                    <a:pt x="168" y="838"/>
                  </a:lnTo>
                  <a:lnTo>
                    <a:pt x="154" y="852"/>
                  </a:lnTo>
                  <a:lnTo>
                    <a:pt x="140" y="866"/>
                  </a:lnTo>
                  <a:lnTo>
                    <a:pt x="126" y="878"/>
                  </a:lnTo>
                  <a:lnTo>
                    <a:pt x="112" y="888"/>
                  </a:lnTo>
                  <a:lnTo>
                    <a:pt x="96" y="898"/>
                  </a:lnTo>
                  <a:lnTo>
                    <a:pt x="96" y="898"/>
                  </a:lnTo>
                  <a:lnTo>
                    <a:pt x="112" y="892"/>
                  </a:lnTo>
                  <a:lnTo>
                    <a:pt x="130" y="882"/>
                  </a:lnTo>
                  <a:lnTo>
                    <a:pt x="146" y="872"/>
                  </a:lnTo>
                  <a:lnTo>
                    <a:pt x="160" y="862"/>
                  </a:lnTo>
                  <a:lnTo>
                    <a:pt x="174" y="848"/>
                  </a:lnTo>
                  <a:lnTo>
                    <a:pt x="188" y="834"/>
                  </a:lnTo>
                  <a:lnTo>
                    <a:pt x="202" y="818"/>
                  </a:lnTo>
                  <a:lnTo>
                    <a:pt x="214" y="800"/>
                  </a:lnTo>
                  <a:lnTo>
                    <a:pt x="214" y="800"/>
                  </a:lnTo>
                  <a:lnTo>
                    <a:pt x="232" y="772"/>
                  </a:lnTo>
                  <a:lnTo>
                    <a:pt x="250" y="746"/>
                  </a:lnTo>
                  <a:lnTo>
                    <a:pt x="250" y="746"/>
                  </a:lnTo>
                  <a:lnTo>
                    <a:pt x="308" y="658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56" y="580"/>
                  </a:lnTo>
                  <a:lnTo>
                    <a:pt x="336" y="600"/>
                  </a:lnTo>
                  <a:lnTo>
                    <a:pt x="314" y="626"/>
                  </a:lnTo>
                  <a:lnTo>
                    <a:pt x="292" y="656"/>
                  </a:lnTo>
                  <a:lnTo>
                    <a:pt x="292" y="656"/>
                  </a:lnTo>
                  <a:close/>
                  <a:moveTo>
                    <a:pt x="582" y="248"/>
                  </a:moveTo>
                  <a:lnTo>
                    <a:pt x="582" y="248"/>
                  </a:lnTo>
                  <a:lnTo>
                    <a:pt x="582" y="246"/>
                  </a:lnTo>
                  <a:lnTo>
                    <a:pt x="580" y="244"/>
                  </a:lnTo>
                  <a:lnTo>
                    <a:pt x="646" y="114"/>
                  </a:lnTo>
                  <a:lnTo>
                    <a:pt x="574" y="222"/>
                  </a:lnTo>
                  <a:lnTo>
                    <a:pt x="574" y="222"/>
                  </a:lnTo>
                  <a:lnTo>
                    <a:pt x="562" y="200"/>
                  </a:lnTo>
                  <a:lnTo>
                    <a:pt x="550" y="182"/>
                  </a:lnTo>
                  <a:lnTo>
                    <a:pt x="538" y="166"/>
                  </a:lnTo>
                  <a:lnTo>
                    <a:pt x="524" y="154"/>
                  </a:lnTo>
                  <a:lnTo>
                    <a:pt x="524" y="154"/>
                  </a:lnTo>
                  <a:lnTo>
                    <a:pt x="534" y="174"/>
                  </a:lnTo>
                  <a:lnTo>
                    <a:pt x="544" y="192"/>
                  </a:lnTo>
                  <a:lnTo>
                    <a:pt x="552" y="210"/>
                  </a:lnTo>
                  <a:lnTo>
                    <a:pt x="558" y="228"/>
                  </a:lnTo>
                  <a:lnTo>
                    <a:pt x="558" y="228"/>
                  </a:lnTo>
                  <a:lnTo>
                    <a:pt x="562" y="240"/>
                  </a:lnTo>
                  <a:lnTo>
                    <a:pt x="564" y="252"/>
                  </a:lnTo>
                  <a:lnTo>
                    <a:pt x="564" y="254"/>
                  </a:lnTo>
                  <a:lnTo>
                    <a:pt x="564" y="254"/>
                  </a:lnTo>
                  <a:lnTo>
                    <a:pt x="566" y="298"/>
                  </a:lnTo>
                  <a:lnTo>
                    <a:pt x="566" y="316"/>
                  </a:lnTo>
                  <a:lnTo>
                    <a:pt x="564" y="334"/>
                  </a:lnTo>
                  <a:lnTo>
                    <a:pt x="560" y="352"/>
                  </a:lnTo>
                  <a:lnTo>
                    <a:pt x="554" y="368"/>
                  </a:lnTo>
                  <a:lnTo>
                    <a:pt x="548" y="384"/>
                  </a:lnTo>
                  <a:lnTo>
                    <a:pt x="538" y="402"/>
                  </a:lnTo>
                  <a:lnTo>
                    <a:pt x="488" y="496"/>
                  </a:lnTo>
                  <a:lnTo>
                    <a:pt x="488" y="496"/>
                  </a:lnTo>
                  <a:lnTo>
                    <a:pt x="472" y="526"/>
                  </a:lnTo>
                  <a:lnTo>
                    <a:pt x="456" y="564"/>
                  </a:lnTo>
                  <a:lnTo>
                    <a:pt x="438" y="614"/>
                  </a:lnTo>
                  <a:lnTo>
                    <a:pt x="420" y="680"/>
                  </a:lnTo>
                  <a:lnTo>
                    <a:pt x="420" y="680"/>
                  </a:lnTo>
                  <a:lnTo>
                    <a:pt x="416" y="686"/>
                  </a:lnTo>
                  <a:lnTo>
                    <a:pt x="416" y="692"/>
                  </a:lnTo>
                  <a:lnTo>
                    <a:pt x="416" y="692"/>
                  </a:lnTo>
                  <a:lnTo>
                    <a:pt x="406" y="746"/>
                  </a:lnTo>
                  <a:lnTo>
                    <a:pt x="404" y="768"/>
                  </a:lnTo>
                  <a:lnTo>
                    <a:pt x="402" y="788"/>
                  </a:lnTo>
                  <a:lnTo>
                    <a:pt x="404" y="806"/>
                  </a:lnTo>
                  <a:lnTo>
                    <a:pt x="406" y="826"/>
                  </a:lnTo>
                  <a:lnTo>
                    <a:pt x="414" y="868"/>
                  </a:lnTo>
                  <a:lnTo>
                    <a:pt x="414" y="868"/>
                  </a:lnTo>
                  <a:lnTo>
                    <a:pt x="410" y="820"/>
                  </a:lnTo>
                  <a:lnTo>
                    <a:pt x="412" y="800"/>
                  </a:lnTo>
                  <a:lnTo>
                    <a:pt x="414" y="780"/>
                  </a:lnTo>
                  <a:lnTo>
                    <a:pt x="422" y="736"/>
                  </a:lnTo>
                  <a:lnTo>
                    <a:pt x="436" y="684"/>
                  </a:lnTo>
                  <a:lnTo>
                    <a:pt x="436" y="684"/>
                  </a:lnTo>
                  <a:lnTo>
                    <a:pt x="452" y="632"/>
                  </a:lnTo>
                  <a:lnTo>
                    <a:pt x="470" y="586"/>
                  </a:lnTo>
                  <a:lnTo>
                    <a:pt x="490" y="544"/>
                  </a:lnTo>
                  <a:lnTo>
                    <a:pt x="514" y="498"/>
                  </a:lnTo>
                  <a:lnTo>
                    <a:pt x="568" y="386"/>
                  </a:lnTo>
                  <a:lnTo>
                    <a:pt x="568" y="386"/>
                  </a:lnTo>
                  <a:lnTo>
                    <a:pt x="576" y="370"/>
                  </a:lnTo>
                  <a:lnTo>
                    <a:pt x="582" y="352"/>
                  </a:lnTo>
                  <a:lnTo>
                    <a:pt x="586" y="336"/>
                  </a:lnTo>
                  <a:lnTo>
                    <a:pt x="588" y="320"/>
                  </a:lnTo>
                  <a:lnTo>
                    <a:pt x="588" y="304"/>
                  </a:lnTo>
                  <a:lnTo>
                    <a:pt x="588" y="286"/>
                  </a:lnTo>
                  <a:lnTo>
                    <a:pt x="586" y="26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48"/>
                  </a:lnTo>
                  <a:lnTo>
                    <a:pt x="582" y="248"/>
                  </a:lnTo>
                  <a:close/>
                  <a:moveTo>
                    <a:pt x="362" y="768"/>
                  </a:moveTo>
                  <a:lnTo>
                    <a:pt x="374" y="678"/>
                  </a:lnTo>
                  <a:lnTo>
                    <a:pt x="374" y="676"/>
                  </a:lnTo>
                  <a:lnTo>
                    <a:pt x="374" y="676"/>
                  </a:lnTo>
                  <a:lnTo>
                    <a:pt x="374" y="648"/>
                  </a:lnTo>
                  <a:lnTo>
                    <a:pt x="370" y="624"/>
                  </a:lnTo>
                  <a:lnTo>
                    <a:pt x="366" y="604"/>
                  </a:lnTo>
                  <a:lnTo>
                    <a:pt x="360" y="588"/>
                  </a:lnTo>
                  <a:lnTo>
                    <a:pt x="360" y="588"/>
                  </a:lnTo>
                  <a:lnTo>
                    <a:pt x="362" y="624"/>
                  </a:lnTo>
                  <a:lnTo>
                    <a:pt x="362" y="650"/>
                  </a:lnTo>
                  <a:lnTo>
                    <a:pt x="360" y="678"/>
                  </a:lnTo>
                  <a:lnTo>
                    <a:pt x="356" y="710"/>
                  </a:lnTo>
                  <a:lnTo>
                    <a:pt x="356" y="710"/>
                  </a:lnTo>
                  <a:lnTo>
                    <a:pt x="350" y="736"/>
                  </a:lnTo>
                  <a:lnTo>
                    <a:pt x="350" y="736"/>
                  </a:lnTo>
                  <a:lnTo>
                    <a:pt x="348" y="752"/>
                  </a:lnTo>
                  <a:lnTo>
                    <a:pt x="348" y="768"/>
                  </a:lnTo>
                  <a:lnTo>
                    <a:pt x="348" y="782"/>
                  </a:lnTo>
                  <a:lnTo>
                    <a:pt x="350" y="796"/>
                  </a:lnTo>
                  <a:lnTo>
                    <a:pt x="354" y="808"/>
                  </a:lnTo>
                  <a:lnTo>
                    <a:pt x="360" y="820"/>
                  </a:lnTo>
                  <a:lnTo>
                    <a:pt x="370" y="832"/>
                  </a:lnTo>
                  <a:lnTo>
                    <a:pt x="382" y="842"/>
                  </a:lnTo>
                  <a:lnTo>
                    <a:pt x="382" y="842"/>
                  </a:lnTo>
                  <a:lnTo>
                    <a:pt x="370" y="822"/>
                  </a:lnTo>
                  <a:lnTo>
                    <a:pt x="364" y="804"/>
                  </a:lnTo>
                  <a:lnTo>
                    <a:pt x="360" y="788"/>
                  </a:lnTo>
                  <a:lnTo>
                    <a:pt x="362" y="768"/>
                  </a:lnTo>
                  <a:lnTo>
                    <a:pt x="362" y="768"/>
                  </a:lnTo>
                  <a:close/>
                </a:path>
              </a:pathLst>
            </a:custGeom>
            <a:solidFill>
              <a:srgbClr val="4029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95800" y="3048000"/>
            <a:ext cx="2277374" cy="1676400"/>
            <a:chOff x="4495800" y="3048000"/>
            <a:chExt cx="2277374" cy="1676400"/>
          </a:xfrm>
        </p:grpSpPr>
        <p:sp>
          <p:nvSpPr>
            <p:cNvPr id="66" name="laptop"/>
            <p:cNvSpPr>
              <a:spLocks noEditPoints="1" noChangeArrowheads="1"/>
            </p:cNvSpPr>
            <p:nvPr/>
          </p:nvSpPr>
          <p:spPr bwMode="auto">
            <a:xfrm>
              <a:off x="4495800" y="3048000"/>
              <a:ext cx="2277374" cy="1676400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954044" y="3185786"/>
              <a:ext cx="1398426" cy="863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1" name="Oval 70"/>
          <p:cNvSpPr/>
          <p:nvPr/>
        </p:nvSpPr>
        <p:spPr>
          <a:xfrm>
            <a:off x="5414375" y="3648205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740052" y="3393510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rot="5400000">
            <a:off x="1828800" y="3886200"/>
            <a:ext cx="45720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876800" y="5715000"/>
            <a:ext cx="3914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issue: 2 possible foci-of-attention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78315" y="5715000"/>
            <a:ext cx="26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issue: hand occlusion</a:t>
            </a:r>
          </a:p>
        </p:txBody>
      </p:sp>
    </p:spTree>
    <p:extLst>
      <p:ext uri="{BB962C8B-B14F-4D97-AF65-F5344CB8AC3E}">
        <p14:creationId xmlns:p14="http://schemas.microsoft.com/office/powerpoint/2010/main" val="4254094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Absolute </a:t>
            </a:r>
            <a:r>
              <a:rPr lang="en-US" i="1" dirty="0">
                <a:solidFill>
                  <a:srgbClr val="FFFFFF"/>
                </a:solidFill>
              </a:rPr>
              <a:t>vs.</a:t>
            </a:r>
            <a:r>
              <a:rPr lang="en-US" dirty="0">
                <a:solidFill>
                  <a:srgbClr val="FFFFFF"/>
                </a:solidFill>
              </a:rPr>
              <a:t> relative pointing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114800"/>
            <a:ext cx="2839450" cy="17525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981200"/>
            <a:ext cx="323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absolute: input space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is mapped to output space;</a:t>
            </a:r>
          </a:p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Arial Black" pitchFamily="34" charset="0"/>
              </a:rPr>
              <a:t>x,y</a:t>
            </a: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) matter.</a:t>
            </a:r>
          </a:p>
        </p:txBody>
      </p:sp>
      <p:sp>
        <p:nvSpPr>
          <p:cNvPr id="6" name="Oval 5"/>
          <p:cNvSpPr/>
          <p:nvPr/>
        </p:nvSpPr>
        <p:spPr>
          <a:xfrm>
            <a:off x="762000" y="4495800"/>
            <a:ext cx="320842" cy="320842"/>
          </a:xfrm>
          <a:prstGeom prst="ellipse">
            <a:avLst/>
          </a:prstGeom>
          <a:solidFill>
            <a:srgbClr val="FF0000"/>
          </a:solidFill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49474" y="2920652"/>
            <a:ext cx="1273175" cy="1741425"/>
            <a:chOff x="5257800" y="2286000"/>
            <a:chExt cx="1273175" cy="1741425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257800" y="2293740"/>
              <a:ext cx="1273175" cy="1733685"/>
            </a:xfrm>
            <a:custGeom>
              <a:avLst/>
              <a:gdLst/>
              <a:ahLst/>
              <a:cxnLst>
                <a:cxn ang="0">
                  <a:pos x="354" y="122"/>
                </a:cxn>
                <a:cxn ang="0">
                  <a:pos x="210" y="250"/>
                </a:cxn>
                <a:cxn ang="0">
                  <a:pos x="120" y="378"/>
                </a:cxn>
                <a:cxn ang="0">
                  <a:pos x="40" y="494"/>
                </a:cxn>
                <a:cxn ang="0">
                  <a:pos x="0" y="534"/>
                </a:cxn>
                <a:cxn ang="0">
                  <a:pos x="8" y="542"/>
                </a:cxn>
                <a:cxn ang="0">
                  <a:pos x="22" y="546"/>
                </a:cxn>
                <a:cxn ang="0">
                  <a:pos x="44" y="538"/>
                </a:cxn>
                <a:cxn ang="0">
                  <a:pos x="114" y="468"/>
                </a:cxn>
                <a:cxn ang="0">
                  <a:pos x="118" y="496"/>
                </a:cxn>
                <a:cxn ang="0">
                  <a:pos x="42" y="688"/>
                </a:cxn>
                <a:cxn ang="0">
                  <a:pos x="8" y="778"/>
                </a:cxn>
                <a:cxn ang="0">
                  <a:pos x="24" y="780"/>
                </a:cxn>
                <a:cxn ang="0">
                  <a:pos x="38" y="778"/>
                </a:cxn>
                <a:cxn ang="0">
                  <a:pos x="58" y="768"/>
                </a:cxn>
                <a:cxn ang="0">
                  <a:pos x="8" y="832"/>
                </a:cxn>
                <a:cxn ang="0">
                  <a:pos x="14" y="834"/>
                </a:cxn>
                <a:cxn ang="0">
                  <a:pos x="46" y="844"/>
                </a:cxn>
                <a:cxn ang="0">
                  <a:pos x="72" y="848"/>
                </a:cxn>
                <a:cxn ang="0">
                  <a:pos x="30" y="896"/>
                </a:cxn>
                <a:cxn ang="0">
                  <a:pos x="40" y="896"/>
                </a:cxn>
                <a:cxn ang="0">
                  <a:pos x="100" y="892"/>
                </a:cxn>
                <a:cxn ang="0">
                  <a:pos x="128" y="884"/>
                </a:cxn>
                <a:cxn ang="0">
                  <a:pos x="158" y="862"/>
                </a:cxn>
                <a:cxn ang="0">
                  <a:pos x="192" y="832"/>
                </a:cxn>
                <a:cxn ang="0">
                  <a:pos x="198" y="824"/>
                </a:cxn>
                <a:cxn ang="0">
                  <a:pos x="350" y="602"/>
                </a:cxn>
                <a:cxn ang="0">
                  <a:pos x="372" y="580"/>
                </a:cxn>
                <a:cxn ang="0">
                  <a:pos x="382" y="626"/>
                </a:cxn>
                <a:cxn ang="0">
                  <a:pos x="384" y="640"/>
                </a:cxn>
                <a:cxn ang="0">
                  <a:pos x="378" y="690"/>
                </a:cxn>
                <a:cxn ang="0">
                  <a:pos x="366" y="778"/>
                </a:cxn>
                <a:cxn ang="0">
                  <a:pos x="422" y="856"/>
                </a:cxn>
                <a:cxn ang="0">
                  <a:pos x="422" y="842"/>
                </a:cxn>
                <a:cxn ang="0">
                  <a:pos x="420" y="784"/>
                </a:cxn>
                <a:cxn ang="0">
                  <a:pos x="424" y="740"/>
                </a:cxn>
                <a:cxn ang="0">
                  <a:pos x="430" y="720"/>
                </a:cxn>
                <a:cxn ang="0">
                  <a:pos x="462" y="612"/>
                </a:cxn>
                <a:cxn ang="0">
                  <a:pos x="548" y="432"/>
                </a:cxn>
                <a:cxn ang="0">
                  <a:pos x="586" y="236"/>
                </a:cxn>
                <a:cxn ang="0">
                  <a:pos x="658" y="110"/>
                </a:cxn>
                <a:cxn ang="0">
                  <a:pos x="658" y="108"/>
                </a:cxn>
                <a:cxn ang="0">
                  <a:pos x="574" y="46"/>
                </a:cxn>
                <a:cxn ang="0">
                  <a:pos x="528" y="20"/>
                </a:cxn>
                <a:cxn ang="0">
                  <a:pos x="480" y="0"/>
                </a:cxn>
              </a:cxnLst>
              <a:rect l="0" t="0" r="r" b="b"/>
              <a:pathLst>
                <a:path w="658" h="896">
                  <a:moveTo>
                    <a:pt x="404" y="100"/>
                  </a:moveTo>
                  <a:lnTo>
                    <a:pt x="354" y="122"/>
                  </a:lnTo>
                  <a:lnTo>
                    <a:pt x="260" y="192"/>
                  </a:lnTo>
                  <a:lnTo>
                    <a:pt x="210" y="250"/>
                  </a:lnTo>
                  <a:lnTo>
                    <a:pt x="148" y="332"/>
                  </a:lnTo>
                  <a:lnTo>
                    <a:pt x="120" y="378"/>
                  </a:lnTo>
                  <a:lnTo>
                    <a:pt x="86" y="428"/>
                  </a:lnTo>
                  <a:lnTo>
                    <a:pt x="40" y="49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4" y="538"/>
                  </a:lnTo>
                  <a:lnTo>
                    <a:pt x="8" y="542"/>
                  </a:lnTo>
                  <a:lnTo>
                    <a:pt x="14" y="546"/>
                  </a:lnTo>
                  <a:lnTo>
                    <a:pt x="22" y="546"/>
                  </a:lnTo>
                  <a:lnTo>
                    <a:pt x="32" y="544"/>
                  </a:lnTo>
                  <a:lnTo>
                    <a:pt x="44" y="538"/>
                  </a:lnTo>
                  <a:lnTo>
                    <a:pt x="58" y="528"/>
                  </a:lnTo>
                  <a:lnTo>
                    <a:pt x="114" y="468"/>
                  </a:lnTo>
                  <a:lnTo>
                    <a:pt x="154" y="422"/>
                  </a:lnTo>
                  <a:lnTo>
                    <a:pt x="118" y="496"/>
                  </a:lnTo>
                  <a:lnTo>
                    <a:pt x="80" y="572"/>
                  </a:lnTo>
                  <a:lnTo>
                    <a:pt x="42" y="688"/>
                  </a:lnTo>
                  <a:lnTo>
                    <a:pt x="8" y="778"/>
                  </a:lnTo>
                  <a:lnTo>
                    <a:pt x="8" y="778"/>
                  </a:lnTo>
                  <a:lnTo>
                    <a:pt x="12" y="778"/>
                  </a:lnTo>
                  <a:lnTo>
                    <a:pt x="24" y="780"/>
                  </a:lnTo>
                  <a:lnTo>
                    <a:pt x="30" y="780"/>
                  </a:lnTo>
                  <a:lnTo>
                    <a:pt x="38" y="778"/>
                  </a:lnTo>
                  <a:lnTo>
                    <a:pt x="48" y="774"/>
                  </a:lnTo>
                  <a:lnTo>
                    <a:pt x="58" y="768"/>
                  </a:lnTo>
                  <a:lnTo>
                    <a:pt x="36" y="810"/>
                  </a:lnTo>
                  <a:lnTo>
                    <a:pt x="8" y="832"/>
                  </a:lnTo>
                  <a:lnTo>
                    <a:pt x="8" y="832"/>
                  </a:lnTo>
                  <a:lnTo>
                    <a:pt x="14" y="834"/>
                  </a:lnTo>
                  <a:lnTo>
                    <a:pt x="34" y="842"/>
                  </a:lnTo>
                  <a:lnTo>
                    <a:pt x="46" y="844"/>
                  </a:lnTo>
                  <a:lnTo>
                    <a:pt x="58" y="846"/>
                  </a:lnTo>
                  <a:lnTo>
                    <a:pt x="72" y="848"/>
                  </a:lnTo>
                  <a:lnTo>
                    <a:pt x="82" y="846"/>
                  </a:lnTo>
                  <a:lnTo>
                    <a:pt x="30" y="896"/>
                  </a:lnTo>
                  <a:lnTo>
                    <a:pt x="30" y="896"/>
                  </a:lnTo>
                  <a:lnTo>
                    <a:pt x="40" y="896"/>
                  </a:lnTo>
                  <a:lnTo>
                    <a:pt x="68" y="896"/>
                  </a:lnTo>
                  <a:lnTo>
                    <a:pt x="100" y="892"/>
                  </a:lnTo>
                  <a:lnTo>
                    <a:pt x="114" y="890"/>
                  </a:lnTo>
                  <a:lnTo>
                    <a:pt x="128" y="884"/>
                  </a:lnTo>
                  <a:lnTo>
                    <a:pt x="128" y="884"/>
                  </a:lnTo>
                  <a:lnTo>
                    <a:pt x="158" y="862"/>
                  </a:lnTo>
                  <a:lnTo>
                    <a:pt x="182" y="842"/>
                  </a:lnTo>
                  <a:lnTo>
                    <a:pt x="192" y="832"/>
                  </a:lnTo>
                  <a:lnTo>
                    <a:pt x="198" y="824"/>
                  </a:lnTo>
                  <a:lnTo>
                    <a:pt x="198" y="824"/>
                  </a:lnTo>
                  <a:lnTo>
                    <a:pt x="306" y="660"/>
                  </a:lnTo>
                  <a:lnTo>
                    <a:pt x="350" y="602"/>
                  </a:lnTo>
                  <a:lnTo>
                    <a:pt x="372" y="580"/>
                  </a:lnTo>
                  <a:lnTo>
                    <a:pt x="372" y="580"/>
                  </a:lnTo>
                  <a:lnTo>
                    <a:pt x="378" y="606"/>
                  </a:lnTo>
                  <a:lnTo>
                    <a:pt x="382" y="626"/>
                  </a:lnTo>
                  <a:lnTo>
                    <a:pt x="384" y="634"/>
                  </a:lnTo>
                  <a:lnTo>
                    <a:pt x="384" y="640"/>
                  </a:lnTo>
                  <a:lnTo>
                    <a:pt x="384" y="640"/>
                  </a:lnTo>
                  <a:lnTo>
                    <a:pt x="378" y="690"/>
                  </a:lnTo>
                  <a:lnTo>
                    <a:pt x="372" y="732"/>
                  </a:lnTo>
                  <a:lnTo>
                    <a:pt x="366" y="778"/>
                  </a:lnTo>
                  <a:lnTo>
                    <a:pt x="374" y="814"/>
                  </a:lnTo>
                  <a:lnTo>
                    <a:pt x="422" y="856"/>
                  </a:lnTo>
                  <a:lnTo>
                    <a:pt x="422" y="856"/>
                  </a:lnTo>
                  <a:lnTo>
                    <a:pt x="422" y="842"/>
                  </a:lnTo>
                  <a:lnTo>
                    <a:pt x="420" y="806"/>
                  </a:lnTo>
                  <a:lnTo>
                    <a:pt x="420" y="784"/>
                  </a:lnTo>
                  <a:lnTo>
                    <a:pt x="420" y="762"/>
                  </a:lnTo>
                  <a:lnTo>
                    <a:pt x="424" y="740"/>
                  </a:lnTo>
                  <a:lnTo>
                    <a:pt x="430" y="720"/>
                  </a:lnTo>
                  <a:lnTo>
                    <a:pt x="430" y="720"/>
                  </a:lnTo>
                  <a:lnTo>
                    <a:pt x="446" y="670"/>
                  </a:lnTo>
                  <a:lnTo>
                    <a:pt x="462" y="612"/>
                  </a:lnTo>
                  <a:lnTo>
                    <a:pt x="482" y="540"/>
                  </a:lnTo>
                  <a:lnTo>
                    <a:pt x="548" y="432"/>
                  </a:lnTo>
                  <a:lnTo>
                    <a:pt x="590" y="316"/>
                  </a:lnTo>
                  <a:lnTo>
                    <a:pt x="586" y="236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8"/>
                  </a:lnTo>
                  <a:lnTo>
                    <a:pt x="658" y="108"/>
                  </a:lnTo>
                  <a:lnTo>
                    <a:pt x="618" y="76"/>
                  </a:lnTo>
                  <a:lnTo>
                    <a:pt x="574" y="46"/>
                  </a:lnTo>
                  <a:lnTo>
                    <a:pt x="552" y="34"/>
                  </a:lnTo>
                  <a:lnTo>
                    <a:pt x="528" y="20"/>
                  </a:lnTo>
                  <a:lnTo>
                    <a:pt x="504" y="10"/>
                  </a:lnTo>
                  <a:lnTo>
                    <a:pt x="480" y="0"/>
                  </a:lnTo>
                  <a:lnTo>
                    <a:pt x="404" y="100"/>
                  </a:lnTo>
                  <a:close/>
                </a:path>
              </a:pathLst>
            </a:custGeom>
            <a:solidFill>
              <a:srgbClr val="FFDB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5281019" y="2286000"/>
              <a:ext cx="1249956" cy="1737555"/>
            </a:xfrm>
            <a:custGeom>
              <a:avLst/>
              <a:gdLst/>
              <a:ahLst/>
              <a:cxnLst>
                <a:cxn ang="0">
                  <a:pos x="112" y="386"/>
                </a:cxn>
                <a:cxn ang="0">
                  <a:pos x="234" y="226"/>
                </a:cxn>
                <a:cxn ang="0">
                  <a:pos x="330" y="146"/>
                </a:cxn>
                <a:cxn ang="0">
                  <a:pos x="476" y="8"/>
                </a:cxn>
                <a:cxn ang="0">
                  <a:pos x="388" y="96"/>
                </a:cxn>
                <a:cxn ang="0">
                  <a:pos x="256" y="172"/>
                </a:cxn>
                <a:cxn ang="0">
                  <a:pos x="216" y="216"/>
                </a:cxn>
                <a:cxn ang="0">
                  <a:pos x="116" y="354"/>
                </a:cxn>
                <a:cxn ang="0">
                  <a:pos x="14" y="510"/>
                </a:cxn>
                <a:cxn ang="0">
                  <a:pos x="46" y="480"/>
                </a:cxn>
                <a:cxn ang="0">
                  <a:pos x="116" y="460"/>
                </a:cxn>
                <a:cxn ang="0">
                  <a:pos x="78" y="540"/>
                </a:cxn>
                <a:cxn ang="0">
                  <a:pos x="46" y="648"/>
                </a:cxn>
                <a:cxn ang="0">
                  <a:pos x="124" y="478"/>
                </a:cxn>
                <a:cxn ang="0">
                  <a:pos x="168" y="400"/>
                </a:cxn>
                <a:cxn ang="0">
                  <a:pos x="106" y="458"/>
                </a:cxn>
                <a:cxn ang="0">
                  <a:pos x="34" y="540"/>
                </a:cxn>
                <a:cxn ang="0">
                  <a:pos x="14" y="552"/>
                </a:cxn>
                <a:cxn ang="0">
                  <a:pos x="56" y="524"/>
                </a:cxn>
                <a:cxn ang="0">
                  <a:pos x="218" y="628"/>
                </a:cxn>
                <a:cxn ang="0">
                  <a:pos x="282" y="536"/>
                </a:cxn>
                <a:cxn ang="0">
                  <a:pos x="254" y="558"/>
                </a:cxn>
                <a:cxn ang="0">
                  <a:pos x="122" y="754"/>
                </a:cxn>
                <a:cxn ang="0">
                  <a:pos x="42" y="874"/>
                </a:cxn>
                <a:cxn ang="0">
                  <a:pos x="80" y="854"/>
                </a:cxn>
                <a:cxn ang="0">
                  <a:pos x="56" y="774"/>
                </a:cxn>
                <a:cxn ang="0">
                  <a:pos x="136" y="606"/>
                </a:cxn>
                <a:cxn ang="0">
                  <a:pos x="236" y="458"/>
                </a:cxn>
                <a:cxn ang="0">
                  <a:pos x="182" y="512"/>
                </a:cxn>
                <a:cxn ang="0">
                  <a:pos x="36" y="786"/>
                </a:cxn>
                <a:cxn ang="0">
                  <a:pos x="16" y="826"/>
                </a:cxn>
                <a:cxn ang="0">
                  <a:pos x="292" y="656"/>
                </a:cxn>
                <a:cxn ang="0">
                  <a:pos x="168" y="838"/>
                </a:cxn>
                <a:cxn ang="0">
                  <a:pos x="96" y="898"/>
                </a:cxn>
                <a:cxn ang="0">
                  <a:pos x="160" y="862"/>
                </a:cxn>
                <a:cxn ang="0">
                  <a:pos x="214" y="800"/>
                </a:cxn>
                <a:cxn ang="0">
                  <a:pos x="374" y="566"/>
                </a:cxn>
                <a:cxn ang="0">
                  <a:pos x="292" y="656"/>
                </a:cxn>
                <a:cxn ang="0">
                  <a:pos x="580" y="244"/>
                </a:cxn>
                <a:cxn ang="0">
                  <a:pos x="550" y="182"/>
                </a:cxn>
                <a:cxn ang="0">
                  <a:pos x="544" y="192"/>
                </a:cxn>
                <a:cxn ang="0">
                  <a:pos x="564" y="252"/>
                </a:cxn>
                <a:cxn ang="0">
                  <a:pos x="564" y="334"/>
                </a:cxn>
                <a:cxn ang="0">
                  <a:pos x="488" y="496"/>
                </a:cxn>
                <a:cxn ang="0">
                  <a:pos x="420" y="680"/>
                </a:cxn>
                <a:cxn ang="0">
                  <a:pos x="406" y="746"/>
                </a:cxn>
                <a:cxn ang="0">
                  <a:pos x="414" y="868"/>
                </a:cxn>
                <a:cxn ang="0">
                  <a:pos x="422" y="736"/>
                </a:cxn>
                <a:cxn ang="0">
                  <a:pos x="490" y="544"/>
                </a:cxn>
                <a:cxn ang="0">
                  <a:pos x="582" y="352"/>
                </a:cxn>
                <a:cxn ang="0">
                  <a:pos x="586" y="268"/>
                </a:cxn>
                <a:cxn ang="0">
                  <a:pos x="362" y="768"/>
                </a:cxn>
                <a:cxn ang="0">
                  <a:pos x="370" y="624"/>
                </a:cxn>
                <a:cxn ang="0">
                  <a:pos x="362" y="650"/>
                </a:cxn>
                <a:cxn ang="0">
                  <a:pos x="350" y="736"/>
                </a:cxn>
                <a:cxn ang="0">
                  <a:pos x="354" y="808"/>
                </a:cxn>
                <a:cxn ang="0">
                  <a:pos x="370" y="822"/>
                </a:cxn>
              </a:cxnLst>
              <a:rect l="0" t="0" r="r" b="b"/>
              <a:pathLst>
                <a:path w="646" h="898">
                  <a:moveTo>
                    <a:pt x="108" y="392"/>
                  </a:moveTo>
                  <a:lnTo>
                    <a:pt x="108" y="392"/>
                  </a:lnTo>
                  <a:lnTo>
                    <a:pt x="110" y="390"/>
                  </a:lnTo>
                  <a:lnTo>
                    <a:pt x="112" y="386"/>
                  </a:lnTo>
                  <a:lnTo>
                    <a:pt x="112" y="386"/>
                  </a:lnTo>
                  <a:lnTo>
                    <a:pt x="126" y="364"/>
                  </a:lnTo>
                  <a:lnTo>
                    <a:pt x="140" y="342"/>
                  </a:lnTo>
                  <a:lnTo>
                    <a:pt x="170" y="302"/>
                  </a:lnTo>
                  <a:lnTo>
                    <a:pt x="234" y="226"/>
                  </a:lnTo>
                  <a:lnTo>
                    <a:pt x="234" y="226"/>
                  </a:lnTo>
                  <a:lnTo>
                    <a:pt x="246" y="210"/>
                  </a:lnTo>
                  <a:lnTo>
                    <a:pt x="260" y="196"/>
                  </a:lnTo>
                  <a:lnTo>
                    <a:pt x="276" y="182"/>
                  </a:lnTo>
                  <a:lnTo>
                    <a:pt x="292" y="170"/>
                  </a:lnTo>
                  <a:lnTo>
                    <a:pt x="330" y="146"/>
                  </a:lnTo>
                  <a:lnTo>
                    <a:pt x="378" y="120"/>
                  </a:lnTo>
                  <a:lnTo>
                    <a:pt x="378" y="120"/>
                  </a:lnTo>
                  <a:lnTo>
                    <a:pt x="404" y="104"/>
                  </a:lnTo>
                  <a:lnTo>
                    <a:pt x="476" y="8"/>
                  </a:lnTo>
                  <a:lnTo>
                    <a:pt x="476" y="8"/>
                  </a:lnTo>
                  <a:lnTo>
                    <a:pt x="462" y="0"/>
                  </a:lnTo>
                  <a:lnTo>
                    <a:pt x="388" y="94"/>
                  </a:lnTo>
                  <a:lnTo>
                    <a:pt x="388" y="94"/>
                  </a:lnTo>
                  <a:lnTo>
                    <a:pt x="388" y="96"/>
                  </a:lnTo>
                  <a:lnTo>
                    <a:pt x="388" y="96"/>
                  </a:lnTo>
                  <a:lnTo>
                    <a:pt x="340" y="116"/>
                  </a:lnTo>
                  <a:lnTo>
                    <a:pt x="318" y="128"/>
                  </a:lnTo>
                  <a:lnTo>
                    <a:pt x="296" y="142"/>
                  </a:lnTo>
                  <a:lnTo>
                    <a:pt x="276" y="156"/>
                  </a:lnTo>
                  <a:lnTo>
                    <a:pt x="256" y="172"/>
                  </a:lnTo>
                  <a:lnTo>
                    <a:pt x="236" y="192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18" y="214"/>
                  </a:lnTo>
                  <a:lnTo>
                    <a:pt x="216" y="216"/>
                  </a:lnTo>
                  <a:lnTo>
                    <a:pt x="216" y="216"/>
                  </a:lnTo>
                  <a:lnTo>
                    <a:pt x="188" y="248"/>
                  </a:lnTo>
                  <a:lnTo>
                    <a:pt x="160" y="286"/>
                  </a:lnTo>
                  <a:lnTo>
                    <a:pt x="130" y="330"/>
                  </a:lnTo>
                  <a:lnTo>
                    <a:pt x="116" y="354"/>
                  </a:lnTo>
                  <a:lnTo>
                    <a:pt x="102" y="382"/>
                  </a:lnTo>
                  <a:lnTo>
                    <a:pt x="102" y="382"/>
                  </a:lnTo>
                  <a:lnTo>
                    <a:pt x="82" y="412"/>
                  </a:lnTo>
                  <a:lnTo>
                    <a:pt x="60" y="446"/>
                  </a:lnTo>
                  <a:lnTo>
                    <a:pt x="14" y="510"/>
                  </a:lnTo>
                  <a:lnTo>
                    <a:pt x="14" y="510"/>
                  </a:lnTo>
                  <a:lnTo>
                    <a:pt x="18" y="508"/>
                  </a:lnTo>
                  <a:lnTo>
                    <a:pt x="24" y="504"/>
                  </a:lnTo>
                  <a:lnTo>
                    <a:pt x="34" y="494"/>
                  </a:lnTo>
                  <a:lnTo>
                    <a:pt x="46" y="480"/>
                  </a:lnTo>
                  <a:lnTo>
                    <a:pt x="58" y="464"/>
                  </a:lnTo>
                  <a:lnTo>
                    <a:pt x="84" y="426"/>
                  </a:lnTo>
                  <a:lnTo>
                    <a:pt x="108" y="392"/>
                  </a:lnTo>
                  <a:lnTo>
                    <a:pt x="108" y="392"/>
                  </a:lnTo>
                  <a:close/>
                  <a:moveTo>
                    <a:pt x="116" y="460"/>
                  </a:moveTo>
                  <a:lnTo>
                    <a:pt x="116" y="460"/>
                  </a:lnTo>
                  <a:lnTo>
                    <a:pt x="110" y="47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78" y="540"/>
                  </a:lnTo>
                  <a:lnTo>
                    <a:pt x="58" y="590"/>
                  </a:lnTo>
                  <a:lnTo>
                    <a:pt x="40" y="644"/>
                  </a:lnTo>
                  <a:lnTo>
                    <a:pt x="26" y="700"/>
                  </a:lnTo>
                  <a:lnTo>
                    <a:pt x="26" y="700"/>
                  </a:lnTo>
                  <a:lnTo>
                    <a:pt x="46" y="648"/>
                  </a:lnTo>
                  <a:lnTo>
                    <a:pt x="66" y="596"/>
                  </a:lnTo>
                  <a:lnTo>
                    <a:pt x="88" y="546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24" y="478"/>
                  </a:lnTo>
                  <a:lnTo>
                    <a:pt x="132" y="462"/>
                  </a:lnTo>
                  <a:lnTo>
                    <a:pt x="132" y="462"/>
                  </a:lnTo>
                  <a:lnTo>
                    <a:pt x="142" y="446"/>
                  </a:lnTo>
                  <a:lnTo>
                    <a:pt x="152" y="430"/>
                  </a:lnTo>
                  <a:lnTo>
                    <a:pt x="168" y="400"/>
                  </a:lnTo>
                  <a:lnTo>
                    <a:pt x="168" y="400"/>
                  </a:lnTo>
                  <a:lnTo>
                    <a:pt x="138" y="424"/>
                  </a:lnTo>
                  <a:lnTo>
                    <a:pt x="114" y="448"/>
                  </a:lnTo>
                  <a:lnTo>
                    <a:pt x="114" y="448"/>
                  </a:lnTo>
                  <a:lnTo>
                    <a:pt x="106" y="458"/>
                  </a:lnTo>
                  <a:lnTo>
                    <a:pt x="88" y="478"/>
                  </a:lnTo>
                  <a:lnTo>
                    <a:pt x="88" y="478"/>
                  </a:lnTo>
                  <a:lnTo>
                    <a:pt x="64" y="508"/>
                  </a:lnTo>
                  <a:lnTo>
                    <a:pt x="44" y="532"/>
                  </a:lnTo>
                  <a:lnTo>
                    <a:pt x="34" y="540"/>
                  </a:lnTo>
                  <a:lnTo>
                    <a:pt x="24" y="548"/>
                  </a:lnTo>
                  <a:lnTo>
                    <a:pt x="16" y="550"/>
                  </a:lnTo>
                  <a:lnTo>
                    <a:pt x="8" y="550"/>
                  </a:lnTo>
                  <a:lnTo>
                    <a:pt x="8" y="550"/>
                  </a:lnTo>
                  <a:lnTo>
                    <a:pt x="14" y="552"/>
                  </a:lnTo>
                  <a:lnTo>
                    <a:pt x="18" y="552"/>
                  </a:lnTo>
                  <a:lnTo>
                    <a:pt x="24" y="550"/>
                  </a:lnTo>
                  <a:lnTo>
                    <a:pt x="30" y="548"/>
                  </a:lnTo>
                  <a:lnTo>
                    <a:pt x="42" y="538"/>
                  </a:lnTo>
                  <a:lnTo>
                    <a:pt x="56" y="524"/>
                  </a:lnTo>
                  <a:lnTo>
                    <a:pt x="86" y="492"/>
                  </a:lnTo>
                  <a:lnTo>
                    <a:pt x="116" y="460"/>
                  </a:lnTo>
                  <a:lnTo>
                    <a:pt x="116" y="460"/>
                  </a:lnTo>
                  <a:close/>
                  <a:moveTo>
                    <a:pt x="108" y="814"/>
                  </a:moveTo>
                  <a:lnTo>
                    <a:pt x="218" y="628"/>
                  </a:lnTo>
                  <a:lnTo>
                    <a:pt x="218" y="628"/>
                  </a:lnTo>
                  <a:lnTo>
                    <a:pt x="220" y="624"/>
                  </a:lnTo>
                  <a:lnTo>
                    <a:pt x="220" y="624"/>
                  </a:lnTo>
                  <a:lnTo>
                    <a:pt x="262" y="564"/>
                  </a:lnTo>
                  <a:lnTo>
                    <a:pt x="282" y="53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288" y="524"/>
                  </a:lnTo>
                  <a:lnTo>
                    <a:pt x="278" y="534"/>
                  </a:lnTo>
                  <a:lnTo>
                    <a:pt x="254" y="558"/>
                  </a:lnTo>
                  <a:lnTo>
                    <a:pt x="208" y="614"/>
                  </a:lnTo>
                  <a:lnTo>
                    <a:pt x="208" y="614"/>
                  </a:lnTo>
                  <a:lnTo>
                    <a:pt x="180" y="658"/>
                  </a:lnTo>
                  <a:lnTo>
                    <a:pt x="150" y="704"/>
                  </a:lnTo>
                  <a:lnTo>
                    <a:pt x="122" y="754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0" y="830"/>
                  </a:lnTo>
                  <a:lnTo>
                    <a:pt x="64" y="852"/>
                  </a:lnTo>
                  <a:lnTo>
                    <a:pt x="42" y="874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46" y="882"/>
                  </a:lnTo>
                  <a:lnTo>
                    <a:pt x="68" y="864"/>
                  </a:lnTo>
                  <a:lnTo>
                    <a:pt x="80" y="854"/>
                  </a:lnTo>
                  <a:lnTo>
                    <a:pt x="88" y="842"/>
                  </a:lnTo>
                  <a:lnTo>
                    <a:pt x="98" y="830"/>
                  </a:lnTo>
                  <a:lnTo>
                    <a:pt x="106" y="816"/>
                  </a:lnTo>
                  <a:lnTo>
                    <a:pt x="108" y="814"/>
                  </a:lnTo>
                  <a:close/>
                  <a:moveTo>
                    <a:pt x="56" y="774"/>
                  </a:moveTo>
                  <a:lnTo>
                    <a:pt x="58" y="772"/>
                  </a:lnTo>
                  <a:lnTo>
                    <a:pt x="134" y="610"/>
                  </a:lnTo>
                  <a:lnTo>
                    <a:pt x="134" y="610"/>
                  </a:lnTo>
                  <a:lnTo>
                    <a:pt x="136" y="608"/>
                  </a:lnTo>
                  <a:lnTo>
                    <a:pt x="136" y="606"/>
                  </a:lnTo>
                  <a:lnTo>
                    <a:pt x="136" y="606"/>
                  </a:lnTo>
                  <a:lnTo>
                    <a:pt x="156" y="568"/>
                  </a:lnTo>
                  <a:lnTo>
                    <a:pt x="184" y="526"/>
                  </a:lnTo>
                  <a:lnTo>
                    <a:pt x="212" y="488"/>
                  </a:lnTo>
                  <a:lnTo>
                    <a:pt x="236" y="458"/>
                  </a:lnTo>
                  <a:lnTo>
                    <a:pt x="236" y="458"/>
                  </a:lnTo>
                  <a:lnTo>
                    <a:pt x="224" y="466"/>
                  </a:lnTo>
                  <a:lnTo>
                    <a:pt x="212" y="478"/>
                  </a:lnTo>
                  <a:lnTo>
                    <a:pt x="196" y="494"/>
                  </a:lnTo>
                  <a:lnTo>
                    <a:pt x="182" y="512"/>
                  </a:lnTo>
                  <a:lnTo>
                    <a:pt x="152" y="552"/>
                  </a:lnTo>
                  <a:lnTo>
                    <a:pt x="126" y="58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36" y="786"/>
                  </a:lnTo>
                  <a:lnTo>
                    <a:pt x="26" y="804"/>
                  </a:lnTo>
                  <a:lnTo>
                    <a:pt x="14" y="818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16" y="826"/>
                  </a:lnTo>
                  <a:lnTo>
                    <a:pt x="30" y="812"/>
                  </a:lnTo>
                  <a:lnTo>
                    <a:pt x="44" y="796"/>
                  </a:lnTo>
                  <a:lnTo>
                    <a:pt x="56" y="774"/>
                  </a:lnTo>
                  <a:lnTo>
                    <a:pt x="56" y="774"/>
                  </a:lnTo>
                  <a:close/>
                  <a:moveTo>
                    <a:pt x="292" y="656"/>
                  </a:moveTo>
                  <a:lnTo>
                    <a:pt x="206" y="786"/>
                  </a:lnTo>
                  <a:lnTo>
                    <a:pt x="206" y="786"/>
                  </a:lnTo>
                  <a:lnTo>
                    <a:pt x="194" y="804"/>
                  </a:lnTo>
                  <a:lnTo>
                    <a:pt x="182" y="822"/>
                  </a:lnTo>
                  <a:lnTo>
                    <a:pt x="168" y="838"/>
                  </a:lnTo>
                  <a:lnTo>
                    <a:pt x="154" y="852"/>
                  </a:lnTo>
                  <a:lnTo>
                    <a:pt x="140" y="866"/>
                  </a:lnTo>
                  <a:lnTo>
                    <a:pt x="126" y="878"/>
                  </a:lnTo>
                  <a:lnTo>
                    <a:pt x="112" y="888"/>
                  </a:lnTo>
                  <a:lnTo>
                    <a:pt x="96" y="898"/>
                  </a:lnTo>
                  <a:lnTo>
                    <a:pt x="96" y="898"/>
                  </a:lnTo>
                  <a:lnTo>
                    <a:pt x="112" y="892"/>
                  </a:lnTo>
                  <a:lnTo>
                    <a:pt x="130" y="882"/>
                  </a:lnTo>
                  <a:lnTo>
                    <a:pt x="146" y="872"/>
                  </a:lnTo>
                  <a:lnTo>
                    <a:pt x="160" y="862"/>
                  </a:lnTo>
                  <a:lnTo>
                    <a:pt x="174" y="848"/>
                  </a:lnTo>
                  <a:lnTo>
                    <a:pt x="188" y="834"/>
                  </a:lnTo>
                  <a:lnTo>
                    <a:pt x="202" y="818"/>
                  </a:lnTo>
                  <a:lnTo>
                    <a:pt x="214" y="800"/>
                  </a:lnTo>
                  <a:lnTo>
                    <a:pt x="214" y="800"/>
                  </a:lnTo>
                  <a:lnTo>
                    <a:pt x="232" y="772"/>
                  </a:lnTo>
                  <a:lnTo>
                    <a:pt x="250" y="746"/>
                  </a:lnTo>
                  <a:lnTo>
                    <a:pt x="250" y="746"/>
                  </a:lnTo>
                  <a:lnTo>
                    <a:pt x="308" y="658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56" y="580"/>
                  </a:lnTo>
                  <a:lnTo>
                    <a:pt x="336" y="600"/>
                  </a:lnTo>
                  <a:lnTo>
                    <a:pt x="314" y="626"/>
                  </a:lnTo>
                  <a:lnTo>
                    <a:pt x="292" y="656"/>
                  </a:lnTo>
                  <a:lnTo>
                    <a:pt x="292" y="656"/>
                  </a:lnTo>
                  <a:close/>
                  <a:moveTo>
                    <a:pt x="582" y="248"/>
                  </a:moveTo>
                  <a:lnTo>
                    <a:pt x="582" y="248"/>
                  </a:lnTo>
                  <a:lnTo>
                    <a:pt x="582" y="246"/>
                  </a:lnTo>
                  <a:lnTo>
                    <a:pt x="580" y="244"/>
                  </a:lnTo>
                  <a:lnTo>
                    <a:pt x="646" y="114"/>
                  </a:lnTo>
                  <a:lnTo>
                    <a:pt x="574" y="222"/>
                  </a:lnTo>
                  <a:lnTo>
                    <a:pt x="574" y="222"/>
                  </a:lnTo>
                  <a:lnTo>
                    <a:pt x="562" y="200"/>
                  </a:lnTo>
                  <a:lnTo>
                    <a:pt x="550" y="182"/>
                  </a:lnTo>
                  <a:lnTo>
                    <a:pt x="538" y="166"/>
                  </a:lnTo>
                  <a:lnTo>
                    <a:pt x="524" y="154"/>
                  </a:lnTo>
                  <a:lnTo>
                    <a:pt x="524" y="154"/>
                  </a:lnTo>
                  <a:lnTo>
                    <a:pt x="534" y="174"/>
                  </a:lnTo>
                  <a:lnTo>
                    <a:pt x="544" y="192"/>
                  </a:lnTo>
                  <a:lnTo>
                    <a:pt x="552" y="210"/>
                  </a:lnTo>
                  <a:lnTo>
                    <a:pt x="558" y="228"/>
                  </a:lnTo>
                  <a:lnTo>
                    <a:pt x="558" y="228"/>
                  </a:lnTo>
                  <a:lnTo>
                    <a:pt x="562" y="240"/>
                  </a:lnTo>
                  <a:lnTo>
                    <a:pt x="564" y="252"/>
                  </a:lnTo>
                  <a:lnTo>
                    <a:pt x="564" y="254"/>
                  </a:lnTo>
                  <a:lnTo>
                    <a:pt x="564" y="254"/>
                  </a:lnTo>
                  <a:lnTo>
                    <a:pt x="566" y="298"/>
                  </a:lnTo>
                  <a:lnTo>
                    <a:pt x="566" y="316"/>
                  </a:lnTo>
                  <a:lnTo>
                    <a:pt x="564" y="334"/>
                  </a:lnTo>
                  <a:lnTo>
                    <a:pt x="560" y="352"/>
                  </a:lnTo>
                  <a:lnTo>
                    <a:pt x="554" y="368"/>
                  </a:lnTo>
                  <a:lnTo>
                    <a:pt x="548" y="384"/>
                  </a:lnTo>
                  <a:lnTo>
                    <a:pt x="538" y="402"/>
                  </a:lnTo>
                  <a:lnTo>
                    <a:pt x="488" y="496"/>
                  </a:lnTo>
                  <a:lnTo>
                    <a:pt x="488" y="496"/>
                  </a:lnTo>
                  <a:lnTo>
                    <a:pt x="472" y="526"/>
                  </a:lnTo>
                  <a:lnTo>
                    <a:pt x="456" y="564"/>
                  </a:lnTo>
                  <a:lnTo>
                    <a:pt x="438" y="614"/>
                  </a:lnTo>
                  <a:lnTo>
                    <a:pt x="420" y="680"/>
                  </a:lnTo>
                  <a:lnTo>
                    <a:pt x="420" y="680"/>
                  </a:lnTo>
                  <a:lnTo>
                    <a:pt x="416" y="686"/>
                  </a:lnTo>
                  <a:lnTo>
                    <a:pt x="416" y="692"/>
                  </a:lnTo>
                  <a:lnTo>
                    <a:pt x="416" y="692"/>
                  </a:lnTo>
                  <a:lnTo>
                    <a:pt x="406" y="746"/>
                  </a:lnTo>
                  <a:lnTo>
                    <a:pt x="404" y="768"/>
                  </a:lnTo>
                  <a:lnTo>
                    <a:pt x="402" y="788"/>
                  </a:lnTo>
                  <a:lnTo>
                    <a:pt x="404" y="806"/>
                  </a:lnTo>
                  <a:lnTo>
                    <a:pt x="406" y="826"/>
                  </a:lnTo>
                  <a:lnTo>
                    <a:pt x="414" y="868"/>
                  </a:lnTo>
                  <a:lnTo>
                    <a:pt x="414" y="868"/>
                  </a:lnTo>
                  <a:lnTo>
                    <a:pt x="410" y="820"/>
                  </a:lnTo>
                  <a:lnTo>
                    <a:pt x="412" y="800"/>
                  </a:lnTo>
                  <a:lnTo>
                    <a:pt x="414" y="780"/>
                  </a:lnTo>
                  <a:lnTo>
                    <a:pt x="422" y="736"/>
                  </a:lnTo>
                  <a:lnTo>
                    <a:pt x="436" y="684"/>
                  </a:lnTo>
                  <a:lnTo>
                    <a:pt x="436" y="684"/>
                  </a:lnTo>
                  <a:lnTo>
                    <a:pt x="452" y="632"/>
                  </a:lnTo>
                  <a:lnTo>
                    <a:pt x="470" y="586"/>
                  </a:lnTo>
                  <a:lnTo>
                    <a:pt x="490" y="544"/>
                  </a:lnTo>
                  <a:lnTo>
                    <a:pt x="514" y="498"/>
                  </a:lnTo>
                  <a:lnTo>
                    <a:pt x="568" y="386"/>
                  </a:lnTo>
                  <a:lnTo>
                    <a:pt x="568" y="386"/>
                  </a:lnTo>
                  <a:lnTo>
                    <a:pt x="576" y="370"/>
                  </a:lnTo>
                  <a:lnTo>
                    <a:pt x="582" y="352"/>
                  </a:lnTo>
                  <a:lnTo>
                    <a:pt x="586" y="336"/>
                  </a:lnTo>
                  <a:lnTo>
                    <a:pt x="588" y="320"/>
                  </a:lnTo>
                  <a:lnTo>
                    <a:pt x="588" y="304"/>
                  </a:lnTo>
                  <a:lnTo>
                    <a:pt x="588" y="286"/>
                  </a:lnTo>
                  <a:lnTo>
                    <a:pt x="586" y="26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48"/>
                  </a:lnTo>
                  <a:lnTo>
                    <a:pt x="582" y="248"/>
                  </a:lnTo>
                  <a:close/>
                  <a:moveTo>
                    <a:pt x="362" y="768"/>
                  </a:moveTo>
                  <a:lnTo>
                    <a:pt x="374" y="678"/>
                  </a:lnTo>
                  <a:lnTo>
                    <a:pt x="374" y="676"/>
                  </a:lnTo>
                  <a:lnTo>
                    <a:pt x="374" y="676"/>
                  </a:lnTo>
                  <a:lnTo>
                    <a:pt x="374" y="648"/>
                  </a:lnTo>
                  <a:lnTo>
                    <a:pt x="370" y="624"/>
                  </a:lnTo>
                  <a:lnTo>
                    <a:pt x="366" y="604"/>
                  </a:lnTo>
                  <a:lnTo>
                    <a:pt x="360" y="588"/>
                  </a:lnTo>
                  <a:lnTo>
                    <a:pt x="360" y="588"/>
                  </a:lnTo>
                  <a:lnTo>
                    <a:pt x="362" y="624"/>
                  </a:lnTo>
                  <a:lnTo>
                    <a:pt x="362" y="650"/>
                  </a:lnTo>
                  <a:lnTo>
                    <a:pt x="360" y="678"/>
                  </a:lnTo>
                  <a:lnTo>
                    <a:pt x="356" y="710"/>
                  </a:lnTo>
                  <a:lnTo>
                    <a:pt x="356" y="710"/>
                  </a:lnTo>
                  <a:lnTo>
                    <a:pt x="350" y="736"/>
                  </a:lnTo>
                  <a:lnTo>
                    <a:pt x="350" y="736"/>
                  </a:lnTo>
                  <a:lnTo>
                    <a:pt x="348" y="752"/>
                  </a:lnTo>
                  <a:lnTo>
                    <a:pt x="348" y="768"/>
                  </a:lnTo>
                  <a:lnTo>
                    <a:pt x="348" y="782"/>
                  </a:lnTo>
                  <a:lnTo>
                    <a:pt x="350" y="796"/>
                  </a:lnTo>
                  <a:lnTo>
                    <a:pt x="354" y="808"/>
                  </a:lnTo>
                  <a:lnTo>
                    <a:pt x="360" y="820"/>
                  </a:lnTo>
                  <a:lnTo>
                    <a:pt x="370" y="832"/>
                  </a:lnTo>
                  <a:lnTo>
                    <a:pt x="382" y="842"/>
                  </a:lnTo>
                  <a:lnTo>
                    <a:pt x="382" y="842"/>
                  </a:lnTo>
                  <a:lnTo>
                    <a:pt x="370" y="822"/>
                  </a:lnTo>
                  <a:lnTo>
                    <a:pt x="364" y="804"/>
                  </a:lnTo>
                  <a:lnTo>
                    <a:pt x="360" y="788"/>
                  </a:lnTo>
                  <a:lnTo>
                    <a:pt x="362" y="768"/>
                  </a:lnTo>
                  <a:lnTo>
                    <a:pt x="362" y="768"/>
                  </a:lnTo>
                  <a:close/>
                </a:path>
              </a:pathLst>
            </a:custGeom>
            <a:solidFill>
              <a:srgbClr val="4029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76600" y="1752600"/>
            <a:ext cx="3209027" cy="2362200"/>
            <a:chOff x="3276600" y="1752600"/>
            <a:chExt cx="3209027" cy="2362200"/>
          </a:xfrm>
        </p:grpSpPr>
        <p:sp>
          <p:nvSpPr>
            <p:cNvPr id="12" name="laptop"/>
            <p:cNvSpPr>
              <a:spLocks noEditPoints="1" noChangeArrowheads="1"/>
            </p:cNvSpPr>
            <p:nvPr/>
          </p:nvSpPr>
          <p:spPr bwMode="auto">
            <a:xfrm>
              <a:off x="3276600" y="1752600"/>
              <a:ext cx="3209027" cy="2362200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22307" y="1946753"/>
              <a:ext cx="1970509" cy="1217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3930041" y="1945946"/>
            <a:ext cx="322118" cy="3221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43400" y="2743199"/>
            <a:ext cx="322118" cy="3221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5231704" y="2831926"/>
            <a:ext cx="322118" cy="3221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9559" y="1818382"/>
            <a:ext cx="28106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relative: changes in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input space are reflect-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 err="1">
                <a:solidFill>
                  <a:srgbClr val="FFFFFF"/>
                </a:solidFill>
                <a:latin typeface="Arial Black" pitchFamily="34" charset="0"/>
              </a:rPr>
              <a:t>ed</a:t>
            </a: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 in output space;</a:t>
            </a:r>
            <a:br>
              <a:rPr lang="en-US" sz="1600" dirty="0">
                <a:solidFill>
                  <a:srgbClr val="FFFFFF"/>
                </a:solidFill>
                <a:latin typeface="Arial Black" pitchFamily="34" charset="0"/>
              </a:rPr>
            </a:b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Arial Black" pitchFamily="34" charset="0"/>
              </a:rPr>
              <a:t>dx,dy</a:t>
            </a:r>
            <a:r>
              <a:rPr lang="en-US" sz="1600" dirty="0">
                <a:solidFill>
                  <a:srgbClr val="FFFFFF"/>
                </a:solidFill>
                <a:latin typeface="Arial Black" pitchFamily="34" charset="0"/>
              </a:rPr>
              <a:t>) matter.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77000" y="4114800"/>
            <a:ext cx="2839450" cy="17525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629400" y="4495800"/>
            <a:ext cx="320842" cy="320842"/>
          </a:xfrm>
          <a:prstGeom prst="ellipse">
            <a:avLst/>
          </a:prstGeom>
          <a:solidFill>
            <a:srgbClr val="FFFF00"/>
          </a:solidFill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616874" y="2920652"/>
            <a:ext cx="1273175" cy="1741425"/>
            <a:chOff x="5257800" y="2286000"/>
            <a:chExt cx="1273175" cy="1741425"/>
          </a:xfrm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257800" y="2293740"/>
              <a:ext cx="1273175" cy="1733685"/>
            </a:xfrm>
            <a:custGeom>
              <a:avLst/>
              <a:gdLst/>
              <a:ahLst/>
              <a:cxnLst>
                <a:cxn ang="0">
                  <a:pos x="354" y="122"/>
                </a:cxn>
                <a:cxn ang="0">
                  <a:pos x="210" y="250"/>
                </a:cxn>
                <a:cxn ang="0">
                  <a:pos x="120" y="378"/>
                </a:cxn>
                <a:cxn ang="0">
                  <a:pos x="40" y="494"/>
                </a:cxn>
                <a:cxn ang="0">
                  <a:pos x="0" y="534"/>
                </a:cxn>
                <a:cxn ang="0">
                  <a:pos x="8" y="542"/>
                </a:cxn>
                <a:cxn ang="0">
                  <a:pos x="22" y="546"/>
                </a:cxn>
                <a:cxn ang="0">
                  <a:pos x="44" y="538"/>
                </a:cxn>
                <a:cxn ang="0">
                  <a:pos x="114" y="468"/>
                </a:cxn>
                <a:cxn ang="0">
                  <a:pos x="118" y="496"/>
                </a:cxn>
                <a:cxn ang="0">
                  <a:pos x="42" y="688"/>
                </a:cxn>
                <a:cxn ang="0">
                  <a:pos x="8" y="778"/>
                </a:cxn>
                <a:cxn ang="0">
                  <a:pos x="24" y="780"/>
                </a:cxn>
                <a:cxn ang="0">
                  <a:pos x="38" y="778"/>
                </a:cxn>
                <a:cxn ang="0">
                  <a:pos x="58" y="768"/>
                </a:cxn>
                <a:cxn ang="0">
                  <a:pos x="8" y="832"/>
                </a:cxn>
                <a:cxn ang="0">
                  <a:pos x="14" y="834"/>
                </a:cxn>
                <a:cxn ang="0">
                  <a:pos x="46" y="844"/>
                </a:cxn>
                <a:cxn ang="0">
                  <a:pos x="72" y="848"/>
                </a:cxn>
                <a:cxn ang="0">
                  <a:pos x="30" y="896"/>
                </a:cxn>
                <a:cxn ang="0">
                  <a:pos x="40" y="896"/>
                </a:cxn>
                <a:cxn ang="0">
                  <a:pos x="100" y="892"/>
                </a:cxn>
                <a:cxn ang="0">
                  <a:pos x="128" y="884"/>
                </a:cxn>
                <a:cxn ang="0">
                  <a:pos x="158" y="862"/>
                </a:cxn>
                <a:cxn ang="0">
                  <a:pos x="192" y="832"/>
                </a:cxn>
                <a:cxn ang="0">
                  <a:pos x="198" y="824"/>
                </a:cxn>
                <a:cxn ang="0">
                  <a:pos x="350" y="602"/>
                </a:cxn>
                <a:cxn ang="0">
                  <a:pos x="372" y="580"/>
                </a:cxn>
                <a:cxn ang="0">
                  <a:pos x="382" y="626"/>
                </a:cxn>
                <a:cxn ang="0">
                  <a:pos x="384" y="640"/>
                </a:cxn>
                <a:cxn ang="0">
                  <a:pos x="378" y="690"/>
                </a:cxn>
                <a:cxn ang="0">
                  <a:pos x="366" y="778"/>
                </a:cxn>
                <a:cxn ang="0">
                  <a:pos x="422" y="856"/>
                </a:cxn>
                <a:cxn ang="0">
                  <a:pos x="422" y="842"/>
                </a:cxn>
                <a:cxn ang="0">
                  <a:pos x="420" y="784"/>
                </a:cxn>
                <a:cxn ang="0">
                  <a:pos x="424" y="740"/>
                </a:cxn>
                <a:cxn ang="0">
                  <a:pos x="430" y="720"/>
                </a:cxn>
                <a:cxn ang="0">
                  <a:pos x="462" y="612"/>
                </a:cxn>
                <a:cxn ang="0">
                  <a:pos x="548" y="432"/>
                </a:cxn>
                <a:cxn ang="0">
                  <a:pos x="586" y="236"/>
                </a:cxn>
                <a:cxn ang="0">
                  <a:pos x="658" y="110"/>
                </a:cxn>
                <a:cxn ang="0">
                  <a:pos x="658" y="108"/>
                </a:cxn>
                <a:cxn ang="0">
                  <a:pos x="574" y="46"/>
                </a:cxn>
                <a:cxn ang="0">
                  <a:pos x="528" y="20"/>
                </a:cxn>
                <a:cxn ang="0">
                  <a:pos x="480" y="0"/>
                </a:cxn>
              </a:cxnLst>
              <a:rect l="0" t="0" r="r" b="b"/>
              <a:pathLst>
                <a:path w="658" h="896">
                  <a:moveTo>
                    <a:pt x="404" y="100"/>
                  </a:moveTo>
                  <a:lnTo>
                    <a:pt x="354" y="122"/>
                  </a:lnTo>
                  <a:lnTo>
                    <a:pt x="260" y="192"/>
                  </a:lnTo>
                  <a:lnTo>
                    <a:pt x="210" y="250"/>
                  </a:lnTo>
                  <a:lnTo>
                    <a:pt x="148" y="332"/>
                  </a:lnTo>
                  <a:lnTo>
                    <a:pt x="120" y="378"/>
                  </a:lnTo>
                  <a:lnTo>
                    <a:pt x="86" y="428"/>
                  </a:lnTo>
                  <a:lnTo>
                    <a:pt x="40" y="49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4" y="538"/>
                  </a:lnTo>
                  <a:lnTo>
                    <a:pt x="8" y="542"/>
                  </a:lnTo>
                  <a:lnTo>
                    <a:pt x="14" y="546"/>
                  </a:lnTo>
                  <a:lnTo>
                    <a:pt x="22" y="546"/>
                  </a:lnTo>
                  <a:lnTo>
                    <a:pt x="32" y="544"/>
                  </a:lnTo>
                  <a:lnTo>
                    <a:pt x="44" y="538"/>
                  </a:lnTo>
                  <a:lnTo>
                    <a:pt x="58" y="528"/>
                  </a:lnTo>
                  <a:lnTo>
                    <a:pt x="114" y="468"/>
                  </a:lnTo>
                  <a:lnTo>
                    <a:pt x="154" y="422"/>
                  </a:lnTo>
                  <a:lnTo>
                    <a:pt x="118" y="496"/>
                  </a:lnTo>
                  <a:lnTo>
                    <a:pt x="80" y="572"/>
                  </a:lnTo>
                  <a:lnTo>
                    <a:pt x="42" y="688"/>
                  </a:lnTo>
                  <a:lnTo>
                    <a:pt x="8" y="778"/>
                  </a:lnTo>
                  <a:lnTo>
                    <a:pt x="8" y="778"/>
                  </a:lnTo>
                  <a:lnTo>
                    <a:pt x="12" y="778"/>
                  </a:lnTo>
                  <a:lnTo>
                    <a:pt x="24" y="780"/>
                  </a:lnTo>
                  <a:lnTo>
                    <a:pt x="30" y="780"/>
                  </a:lnTo>
                  <a:lnTo>
                    <a:pt x="38" y="778"/>
                  </a:lnTo>
                  <a:lnTo>
                    <a:pt x="48" y="774"/>
                  </a:lnTo>
                  <a:lnTo>
                    <a:pt x="58" y="768"/>
                  </a:lnTo>
                  <a:lnTo>
                    <a:pt x="36" y="810"/>
                  </a:lnTo>
                  <a:lnTo>
                    <a:pt x="8" y="832"/>
                  </a:lnTo>
                  <a:lnTo>
                    <a:pt x="8" y="832"/>
                  </a:lnTo>
                  <a:lnTo>
                    <a:pt x="14" y="834"/>
                  </a:lnTo>
                  <a:lnTo>
                    <a:pt x="34" y="842"/>
                  </a:lnTo>
                  <a:lnTo>
                    <a:pt x="46" y="844"/>
                  </a:lnTo>
                  <a:lnTo>
                    <a:pt x="58" y="846"/>
                  </a:lnTo>
                  <a:lnTo>
                    <a:pt x="72" y="848"/>
                  </a:lnTo>
                  <a:lnTo>
                    <a:pt x="82" y="846"/>
                  </a:lnTo>
                  <a:lnTo>
                    <a:pt x="30" y="896"/>
                  </a:lnTo>
                  <a:lnTo>
                    <a:pt x="30" y="896"/>
                  </a:lnTo>
                  <a:lnTo>
                    <a:pt x="40" y="896"/>
                  </a:lnTo>
                  <a:lnTo>
                    <a:pt x="68" y="896"/>
                  </a:lnTo>
                  <a:lnTo>
                    <a:pt x="100" y="892"/>
                  </a:lnTo>
                  <a:lnTo>
                    <a:pt x="114" y="890"/>
                  </a:lnTo>
                  <a:lnTo>
                    <a:pt x="128" y="884"/>
                  </a:lnTo>
                  <a:lnTo>
                    <a:pt x="128" y="884"/>
                  </a:lnTo>
                  <a:lnTo>
                    <a:pt x="158" y="862"/>
                  </a:lnTo>
                  <a:lnTo>
                    <a:pt x="182" y="842"/>
                  </a:lnTo>
                  <a:lnTo>
                    <a:pt x="192" y="832"/>
                  </a:lnTo>
                  <a:lnTo>
                    <a:pt x="198" y="824"/>
                  </a:lnTo>
                  <a:lnTo>
                    <a:pt x="198" y="824"/>
                  </a:lnTo>
                  <a:lnTo>
                    <a:pt x="306" y="660"/>
                  </a:lnTo>
                  <a:lnTo>
                    <a:pt x="350" y="602"/>
                  </a:lnTo>
                  <a:lnTo>
                    <a:pt x="372" y="580"/>
                  </a:lnTo>
                  <a:lnTo>
                    <a:pt x="372" y="580"/>
                  </a:lnTo>
                  <a:lnTo>
                    <a:pt x="378" y="606"/>
                  </a:lnTo>
                  <a:lnTo>
                    <a:pt x="382" y="626"/>
                  </a:lnTo>
                  <a:lnTo>
                    <a:pt x="384" y="634"/>
                  </a:lnTo>
                  <a:lnTo>
                    <a:pt x="384" y="640"/>
                  </a:lnTo>
                  <a:lnTo>
                    <a:pt x="384" y="640"/>
                  </a:lnTo>
                  <a:lnTo>
                    <a:pt x="378" y="690"/>
                  </a:lnTo>
                  <a:lnTo>
                    <a:pt x="372" y="732"/>
                  </a:lnTo>
                  <a:lnTo>
                    <a:pt x="366" y="778"/>
                  </a:lnTo>
                  <a:lnTo>
                    <a:pt x="374" y="814"/>
                  </a:lnTo>
                  <a:lnTo>
                    <a:pt x="422" y="856"/>
                  </a:lnTo>
                  <a:lnTo>
                    <a:pt x="422" y="856"/>
                  </a:lnTo>
                  <a:lnTo>
                    <a:pt x="422" y="842"/>
                  </a:lnTo>
                  <a:lnTo>
                    <a:pt x="420" y="806"/>
                  </a:lnTo>
                  <a:lnTo>
                    <a:pt x="420" y="784"/>
                  </a:lnTo>
                  <a:lnTo>
                    <a:pt x="420" y="762"/>
                  </a:lnTo>
                  <a:lnTo>
                    <a:pt x="424" y="740"/>
                  </a:lnTo>
                  <a:lnTo>
                    <a:pt x="430" y="720"/>
                  </a:lnTo>
                  <a:lnTo>
                    <a:pt x="430" y="720"/>
                  </a:lnTo>
                  <a:lnTo>
                    <a:pt x="446" y="670"/>
                  </a:lnTo>
                  <a:lnTo>
                    <a:pt x="462" y="612"/>
                  </a:lnTo>
                  <a:lnTo>
                    <a:pt x="482" y="540"/>
                  </a:lnTo>
                  <a:lnTo>
                    <a:pt x="548" y="432"/>
                  </a:lnTo>
                  <a:lnTo>
                    <a:pt x="590" y="316"/>
                  </a:lnTo>
                  <a:lnTo>
                    <a:pt x="586" y="236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8"/>
                  </a:lnTo>
                  <a:lnTo>
                    <a:pt x="658" y="108"/>
                  </a:lnTo>
                  <a:lnTo>
                    <a:pt x="618" y="76"/>
                  </a:lnTo>
                  <a:lnTo>
                    <a:pt x="574" y="46"/>
                  </a:lnTo>
                  <a:lnTo>
                    <a:pt x="552" y="34"/>
                  </a:lnTo>
                  <a:lnTo>
                    <a:pt x="528" y="20"/>
                  </a:lnTo>
                  <a:lnTo>
                    <a:pt x="504" y="10"/>
                  </a:lnTo>
                  <a:lnTo>
                    <a:pt x="480" y="0"/>
                  </a:lnTo>
                  <a:lnTo>
                    <a:pt x="404" y="100"/>
                  </a:lnTo>
                  <a:close/>
                </a:path>
              </a:pathLst>
            </a:custGeom>
            <a:solidFill>
              <a:srgbClr val="FFDB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64"/>
            <p:cNvSpPr>
              <a:spLocks noEditPoints="1"/>
            </p:cNvSpPr>
            <p:nvPr/>
          </p:nvSpPr>
          <p:spPr bwMode="auto">
            <a:xfrm>
              <a:off x="5281019" y="2286000"/>
              <a:ext cx="1249956" cy="1737555"/>
            </a:xfrm>
            <a:custGeom>
              <a:avLst/>
              <a:gdLst/>
              <a:ahLst/>
              <a:cxnLst>
                <a:cxn ang="0">
                  <a:pos x="112" y="386"/>
                </a:cxn>
                <a:cxn ang="0">
                  <a:pos x="234" y="226"/>
                </a:cxn>
                <a:cxn ang="0">
                  <a:pos x="330" y="146"/>
                </a:cxn>
                <a:cxn ang="0">
                  <a:pos x="476" y="8"/>
                </a:cxn>
                <a:cxn ang="0">
                  <a:pos x="388" y="96"/>
                </a:cxn>
                <a:cxn ang="0">
                  <a:pos x="256" y="172"/>
                </a:cxn>
                <a:cxn ang="0">
                  <a:pos x="216" y="216"/>
                </a:cxn>
                <a:cxn ang="0">
                  <a:pos x="116" y="354"/>
                </a:cxn>
                <a:cxn ang="0">
                  <a:pos x="14" y="510"/>
                </a:cxn>
                <a:cxn ang="0">
                  <a:pos x="46" y="480"/>
                </a:cxn>
                <a:cxn ang="0">
                  <a:pos x="116" y="460"/>
                </a:cxn>
                <a:cxn ang="0">
                  <a:pos x="78" y="540"/>
                </a:cxn>
                <a:cxn ang="0">
                  <a:pos x="46" y="648"/>
                </a:cxn>
                <a:cxn ang="0">
                  <a:pos x="124" y="478"/>
                </a:cxn>
                <a:cxn ang="0">
                  <a:pos x="168" y="400"/>
                </a:cxn>
                <a:cxn ang="0">
                  <a:pos x="106" y="458"/>
                </a:cxn>
                <a:cxn ang="0">
                  <a:pos x="34" y="540"/>
                </a:cxn>
                <a:cxn ang="0">
                  <a:pos x="14" y="552"/>
                </a:cxn>
                <a:cxn ang="0">
                  <a:pos x="56" y="524"/>
                </a:cxn>
                <a:cxn ang="0">
                  <a:pos x="218" y="628"/>
                </a:cxn>
                <a:cxn ang="0">
                  <a:pos x="282" y="536"/>
                </a:cxn>
                <a:cxn ang="0">
                  <a:pos x="254" y="558"/>
                </a:cxn>
                <a:cxn ang="0">
                  <a:pos x="122" y="754"/>
                </a:cxn>
                <a:cxn ang="0">
                  <a:pos x="42" y="874"/>
                </a:cxn>
                <a:cxn ang="0">
                  <a:pos x="80" y="854"/>
                </a:cxn>
                <a:cxn ang="0">
                  <a:pos x="56" y="774"/>
                </a:cxn>
                <a:cxn ang="0">
                  <a:pos x="136" y="606"/>
                </a:cxn>
                <a:cxn ang="0">
                  <a:pos x="236" y="458"/>
                </a:cxn>
                <a:cxn ang="0">
                  <a:pos x="182" y="512"/>
                </a:cxn>
                <a:cxn ang="0">
                  <a:pos x="36" y="786"/>
                </a:cxn>
                <a:cxn ang="0">
                  <a:pos x="16" y="826"/>
                </a:cxn>
                <a:cxn ang="0">
                  <a:pos x="292" y="656"/>
                </a:cxn>
                <a:cxn ang="0">
                  <a:pos x="168" y="838"/>
                </a:cxn>
                <a:cxn ang="0">
                  <a:pos x="96" y="898"/>
                </a:cxn>
                <a:cxn ang="0">
                  <a:pos x="160" y="862"/>
                </a:cxn>
                <a:cxn ang="0">
                  <a:pos x="214" y="800"/>
                </a:cxn>
                <a:cxn ang="0">
                  <a:pos x="374" y="566"/>
                </a:cxn>
                <a:cxn ang="0">
                  <a:pos x="292" y="656"/>
                </a:cxn>
                <a:cxn ang="0">
                  <a:pos x="580" y="244"/>
                </a:cxn>
                <a:cxn ang="0">
                  <a:pos x="550" y="182"/>
                </a:cxn>
                <a:cxn ang="0">
                  <a:pos x="544" y="192"/>
                </a:cxn>
                <a:cxn ang="0">
                  <a:pos x="564" y="252"/>
                </a:cxn>
                <a:cxn ang="0">
                  <a:pos x="564" y="334"/>
                </a:cxn>
                <a:cxn ang="0">
                  <a:pos x="488" y="496"/>
                </a:cxn>
                <a:cxn ang="0">
                  <a:pos x="420" y="680"/>
                </a:cxn>
                <a:cxn ang="0">
                  <a:pos x="406" y="746"/>
                </a:cxn>
                <a:cxn ang="0">
                  <a:pos x="414" y="868"/>
                </a:cxn>
                <a:cxn ang="0">
                  <a:pos x="422" y="736"/>
                </a:cxn>
                <a:cxn ang="0">
                  <a:pos x="490" y="544"/>
                </a:cxn>
                <a:cxn ang="0">
                  <a:pos x="582" y="352"/>
                </a:cxn>
                <a:cxn ang="0">
                  <a:pos x="586" y="268"/>
                </a:cxn>
                <a:cxn ang="0">
                  <a:pos x="362" y="768"/>
                </a:cxn>
                <a:cxn ang="0">
                  <a:pos x="370" y="624"/>
                </a:cxn>
                <a:cxn ang="0">
                  <a:pos x="362" y="650"/>
                </a:cxn>
                <a:cxn ang="0">
                  <a:pos x="350" y="736"/>
                </a:cxn>
                <a:cxn ang="0">
                  <a:pos x="354" y="808"/>
                </a:cxn>
                <a:cxn ang="0">
                  <a:pos x="370" y="822"/>
                </a:cxn>
              </a:cxnLst>
              <a:rect l="0" t="0" r="r" b="b"/>
              <a:pathLst>
                <a:path w="646" h="898">
                  <a:moveTo>
                    <a:pt x="108" y="392"/>
                  </a:moveTo>
                  <a:lnTo>
                    <a:pt x="108" y="392"/>
                  </a:lnTo>
                  <a:lnTo>
                    <a:pt x="110" y="390"/>
                  </a:lnTo>
                  <a:lnTo>
                    <a:pt x="112" y="386"/>
                  </a:lnTo>
                  <a:lnTo>
                    <a:pt x="112" y="386"/>
                  </a:lnTo>
                  <a:lnTo>
                    <a:pt x="126" y="364"/>
                  </a:lnTo>
                  <a:lnTo>
                    <a:pt x="140" y="342"/>
                  </a:lnTo>
                  <a:lnTo>
                    <a:pt x="170" y="302"/>
                  </a:lnTo>
                  <a:lnTo>
                    <a:pt x="234" y="226"/>
                  </a:lnTo>
                  <a:lnTo>
                    <a:pt x="234" y="226"/>
                  </a:lnTo>
                  <a:lnTo>
                    <a:pt x="246" y="210"/>
                  </a:lnTo>
                  <a:lnTo>
                    <a:pt x="260" y="196"/>
                  </a:lnTo>
                  <a:lnTo>
                    <a:pt x="276" y="182"/>
                  </a:lnTo>
                  <a:lnTo>
                    <a:pt x="292" y="170"/>
                  </a:lnTo>
                  <a:lnTo>
                    <a:pt x="330" y="146"/>
                  </a:lnTo>
                  <a:lnTo>
                    <a:pt x="378" y="120"/>
                  </a:lnTo>
                  <a:lnTo>
                    <a:pt x="378" y="120"/>
                  </a:lnTo>
                  <a:lnTo>
                    <a:pt x="404" y="104"/>
                  </a:lnTo>
                  <a:lnTo>
                    <a:pt x="476" y="8"/>
                  </a:lnTo>
                  <a:lnTo>
                    <a:pt x="476" y="8"/>
                  </a:lnTo>
                  <a:lnTo>
                    <a:pt x="462" y="0"/>
                  </a:lnTo>
                  <a:lnTo>
                    <a:pt x="388" y="94"/>
                  </a:lnTo>
                  <a:lnTo>
                    <a:pt x="388" y="94"/>
                  </a:lnTo>
                  <a:lnTo>
                    <a:pt x="388" y="96"/>
                  </a:lnTo>
                  <a:lnTo>
                    <a:pt x="388" y="96"/>
                  </a:lnTo>
                  <a:lnTo>
                    <a:pt x="340" y="116"/>
                  </a:lnTo>
                  <a:lnTo>
                    <a:pt x="318" y="128"/>
                  </a:lnTo>
                  <a:lnTo>
                    <a:pt x="296" y="142"/>
                  </a:lnTo>
                  <a:lnTo>
                    <a:pt x="276" y="156"/>
                  </a:lnTo>
                  <a:lnTo>
                    <a:pt x="256" y="172"/>
                  </a:lnTo>
                  <a:lnTo>
                    <a:pt x="236" y="192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18" y="214"/>
                  </a:lnTo>
                  <a:lnTo>
                    <a:pt x="216" y="216"/>
                  </a:lnTo>
                  <a:lnTo>
                    <a:pt x="216" y="216"/>
                  </a:lnTo>
                  <a:lnTo>
                    <a:pt x="188" y="248"/>
                  </a:lnTo>
                  <a:lnTo>
                    <a:pt x="160" y="286"/>
                  </a:lnTo>
                  <a:lnTo>
                    <a:pt x="130" y="330"/>
                  </a:lnTo>
                  <a:lnTo>
                    <a:pt x="116" y="354"/>
                  </a:lnTo>
                  <a:lnTo>
                    <a:pt x="102" y="382"/>
                  </a:lnTo>
                  <a:lnTo>
                    <a:pt x="102" y="382"/>
                  </a:lnTo>
                  <a:lnTo>
                    <a:pt x="82" y="412"/>
                  </a:lnTo>
                  <a:lnTo>
                    <a:pt x="60" y="446"/>
                  </a:lnTo>
                  <a:lnTo>
                    <a:pt x="14" y="510"/>
                  </a:lnTo>
                  <a:lnTo>
                    <a:pt x="14" y="510"/>
                  </a:lnTo>
                  <a:lnTo>
                    <a:pt x="18" y="508"/>
                  </a:lnTo>
                  <a:lnTo>
                    <a:pt x="24" y="504"/>
                  </a:lnTo>
                  <a:lnTo>
                    <a:pt x="34" y="494"/>
                  </a:lnTo>
                  <a:lnTo>
                    <a:pt x="46" y="480"/>
                  </a:lnTo>
                  <a:lnTo>
                    <a:pt x="58" y="464"/>
                  </a:lnTo>
                  <a:lnTo>
                    <a:pt x="84" y="426"/>
                  </a:lnTo>
                  <a:lnTo>
                    <a:pt x="108" y="392"/>
                  </a:lnTo>
                  <a:lnTo>
                    <a:pt x="108" y="392"/>
                  </a:lnTo>
                  <a:close/>
                  <a:moveTo>
                    <a:pt x="116" y="460"/>
                  </a:moveTo>
                  <a:lnTo>
                    <a:pt x="116" y="460"/>
                  </a:lnTo>
                  <a:lnTo>
                    <a:pt x="110" y="47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78" y="540"/>
                  </a:lnTo>
                  <a:lnTo>
                    <a:pt x="58" y="590"/>
                  </a:lnTo>
                  <a:lnTo>
                    <a:pt x="40" y="644"/>
                  </a:lnTo>
                  <a:lnTo>
                    <a:pt x="26" y="700"/>
                  </a:lnTo>
                  <a:lnTo>
                    <a:pt x="26" y="700"/>
                  </a:lnTo>
                  <a:lnTo>
                    <a:pt x="46" y="648"/>
                  </a:lnTo>
                  <a:lnTo>
                    <a:pt x="66" y="596"/>
                  </a:lnTo>
                  <a:lnTo>
                    <a:pt x="88" y="546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24" y="478"/>
                  </a:lnTo>
                  <a:lnTo>
                    <a:pt x="132" y="462"/>
                  </a:lnTo>
                  <a:lnTo>
                    <a:pt x="132" y="462"/>
                  </a:lnTo>
                  <a:lnTo>
                    <a:pt x="142" y="446"/>
                  </a:lnTo>
                  <a:lnTo>
                    <a:pt x="152" y="430"/>
                  </a:lnTo>
                  <a:lnTo>
                    <a:pt x="168" y="400"/>
                  </a:lnTo>
                  <a:lnTo>
                    <a:pt x="168" y="400"/>
                  </a:lnTo>
                  <a:lnTo>
                    <a:pt x="138" y="424"/>
                  </a:lnTo>
                  <a:lnTo>
                    <a:pt x="114" y="448"/>
                  </a:lnTo>
                  <a:lnTo>
                    <a:pt x="114" y="448"/>
                  </a:lnTo>
                  <a:lnTo>
                    <a:pt x="106" y="458"/>
                  </a:lnTo>
                  <a:lnTo>
                    <a:pt x="88" y="478"/>
                  </a:lnTo>
                  <a:lnTo>
                    <a:pt x="88" y="478"/>
                  </a:lnTo>
                  <a:lnTo>
                    <a:pt x="64" y="508"/>
                  </a:lnTo>
                  <a:lnTo>
                    <a:pt x="44" y="532"/>
                  </a:lnTo>
                  <a:lnTo>
                    <a:pt x="34" y="540"/>
                  </a:lnTo>
                  <a:lnTo>
                    <a:pt x="24" y="548"/>
                  </a:lnTo>
                  <a:lnTo>
                    <a:pt x="16" y="550"/>
                  </a:lnTo>
                  <a:lnTo>
                    <a:pt x="8" y="550"/>
                  </a:lnTo>
                  <a:lnTo>
                    <a:pt x="8" y="550"/>
                  </a:lnTo>
                  <a:lnTo>
                    <a:pt x="14" y="552"/>
                  </a:lnTo>
                  <a:lnTo>
                    <a:pt x="18" y="552"/>
                  </a:lnTo>
                  <a:lnTo>
                    <a:pt x="24" y="550"/>
                  </a:lnTo>
                  <a:lnTo>
                    <a:pt x="30" y="548"/>
                  </a:lnTo>
                  <a:lnTo>
                    <a:pt x="42" y="538"/>
                  </a:lnTo>
                  <a:lnTo>
                    <a:pt x="56" y="524"/>
                  </a:lnTo>
                  <a:lnTo>
                    <a:pt x="86" y="492"/>
                  </a:lnTo>
                  <a:lnTo>
                    <a:pt x="116" y="460"/>
                  </a:lnTo>
                  <a:lnTo>
                    <a:pt x="116" y="460"/>
                  </a:lnTo>
                  <a:close/>
                  <a:moveTo>
                    <a:pt x="108" y="814"/>
                  </a:moveTo>
                  <a:lnTo>
                    <a:pt x="218" y="628"/>
                  </a:lnTo>
                  <a:lnTo>
                    <a:pt x="218" y="628"/>
                  </a:lnTo>
                  <a:lnTo>
                    <a:pt x="220" y="624"/>
                  </a:lnTo>
                  <a:lnTo>
                    <a:pt x="220" y="624"/>
                  </a:lnTo>
                  <a:lnTo>
                    <a:pt x="262" y="564"/>
                  </a:lnTo>
                  <a:lnTo>
                    <a:pt x="282" y="53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288" y="524"/>
                  </a:lnTo>
                  <a:lnTo>
                    <a:pt x="278" y="534"/>
                  </a:lnTo>
                  <a:lnTo>
                    <a:pt x="254" y="558"/>
                  </a:lnTo>
                  <a:lnTo>
                    <a:pt x="208" y="614"/>
                  </a:lnTo>
                  <a:lnTo>
                    <a:pt x="208" y="614"/>
                  </a:lnTo>
                  <a:lnTo>
                    <a:pt x="180" y="658"/>
                  </a:lnTo>
                  <a:lnTo>
                    <a:pt x="150" y="704"/>
                  </a:lnTo>
                  <a:lnTo>
                    <a:pt x="122" y="754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0" y="830"/>
                  </a:lnTo>
                  <a:lnTo>
                    <a:pt x="64" y="852"/>
                  </a:lnTo>
                  <a:lnTo>
                    <a:pt x="42" y="874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46" y="882"/>
                  </a:lnTo>
                  <a:lnTo>
                    <a:pt x="68" y="864"/>
                  </a:lnTo>
                  <a:lnTo>
                    <a:pt x="80" y="854"/>
                  </a:lnTo>
                  <a:lnTo>
                    <a:pt x="88" y="842"/>
                  </a:lnTo>
                  <a:lnTo>
                    <a:pt x="98" y="830"/>
                  </a:lnTo>
                  <a:lnTo>
                    <a:pt x="106" y="816"/>
                  </a:lnTo>
                  <a:lnTo>
                    <a:pt x="108" y="814"/>
                  </a:lnTo>
                  <a:close/>
                  <a:moveTo>
                    <a:pt x="56" y="774"/>
                  </a:moveTo>
                  <a:lnTo>
                    <a:pt x="58" y="772"/>
                  </a:lnTo>
                  <a:lnTo>
                    <a:pt x="134" y="610"/>
                  </a:lnTo>
                  <a:lnTo>
                    <a:pt x="134" y="610"/>
                  </a:lnTo>
                  <a:lnTo>
                    <a:pt x="136" y="608"/>
                  </a:lnTo>
                  <a:lnTo>
                    <a:pt x="136" y="606"/>
                  </a:lnTo>
                  <a:lnTo>
                    <a:pt x="136" y="606"/>
                  </a:lnTo>
                  <a:lnTo>
                    <a:pt x="156" y="568"/>
                  </a:lnTo>
                  <a:lnTo>
                    <a:pt x="184" y="526"/>
                  </a:lnTo>
                  <a:lnTo>
                    <a:pt x="212" y="488"/>
                  </a:lnTo>
                  <a:lnTo>
                    <a:pt x="236" y="458"/>
                  </a:lnTo>
                  <a:lnTo>
                    <a:pt x="236" y="458"/>
                  </a:lnTo>
                  <a:lnTo>
                    <a:pt x="224" y="466"/>
                  </a:lnTo>
                  <a:lnTo>
                    <a:pt x="212" y="478"/>
                  </a:lnTo>
                  <a:lnTo>
                    <a:pt x="196" y="494"/>
                  </a:lnTo>
                  <a:lnTo>
                    <a:pt x="182" y="512"/>
                  </a:lnTo>
                  <a:lnTo>
                    <a:pt x="152" y="552"/>
                  </a:lnTo>
                  <a:lnTo>
                    <a:pt x="126" y="58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36" y="786"/>
                  </a:lnTo>
                  <a:lnTo>
                    <a:pt x="26" y="804"/>
                  </a:lnTo>
                  <a:lnTo>
                    <a:pt x="14" y="818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16" y="826"/>
                  </a:lnTo>
                  <a:lnTo>
                    <a:pt x="30" y="812"/>
                  </a:lnTo>
                  <a:lnTo>
                    <a:pt x="44" y="796"/>
                  </a:lnTo>
                  <a:lnTo>
                    <a:pt x="56" y="774"/>
                  </a:lnTo>
                  <a:lnTo>
                    <a:pt x="56" y="774"/>
                  </a:lnTo>
                  <a:close/>
                  <a:moveTo>
                    <a:pt x="292" y="656"/>
                  </a:moveTo>
                  <a:lnTo>
                    <a:pt x="206" y="786"/>
                  </a:lnTo>
                  <a:lnTo>
                    <a:pt x="206" y="786"/>
                  </a:lnTo>
                  <a:lnTo>
                    <a:pt x="194" y="804"/>
                  </a:lnTo>
                  <a:lnTo>
                    <a:pt x="182" y="822"/>
                  </a:lnTo>
                  <a:lnTo>
                    <a:pt x="168" y="838"/>
                  </a:lnTo>
                  <a:lnTo>
                    <a:pt x="154" y="852"/>
                  </a:lnTo>
                  <a:lnTo>
                    <a:pt x="140" y="866"/>
                  </a:lnTo>
                  <a:lnTo>
                    <a:pt x="126" y="878"/>
                  </a:lnTo>
                  <a:lnTo>
                    <a:pt x="112" y="888"/>
                  </a:lnTo>
                  <a:lnTo>
                    <a:pt x="96" y="898"/>
                  </a:lnTo>
                  <a:lnTo>
                    <a:pt x="96" y="898"/>
                  </a:lnTo>
                  <a:lnTo>
                    <a:pt x="112" y="892"/>
                  </a:lnTo>
                  <a:lnTo>
                    <a:pt x="130" y="882"/>
                  </a:lnTo>
                  <a:lnTo>
                    <a:pt x="146" y="872"/>
                  </a:lnTo>
                  <a:lnTo>
                    <a:pt x="160" y="862"/>
                  </a:lnTo>
                  <a:lnTo>
                    <a:pt x="174" y="848"/>
                  </a:lnTo>
                  <a:lnTo>
                    <a:pt x="188" y="834"/>
                  </a:lnTo>
                  <a:lnTo>
                    <a:pt x="202" y="818"/>
                  </a:lnTo>
                  <a:lnTo>
                    <a:pt x="214" y="800"/>
                  </a:lnTo>
                  <a:lnTo>
                    <a:pt x="214" y="800"/>
                  </a:lnTo>
                  <a:lnTo>
                    <a:pt x="232" y="772"/>
                  </a:lnTo>
                  <a:lnTo>
                    <a:pt x="250" y="746"/>
                  </a:lnTo>
                  <a:lnTo>
                    <a:pt x="250" y="746"/>
                  </a:lnTo>
                  <a:lnTo>
                    <a:pt x="308" y="658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56" y="580"/>
                  </a:lnTo>
                  <a:lnTo>
                    <a:pt x="336" y="600"/>
                  </a:lnTo>
                  <a:lnTo>
                    <a:pt x="314" y="626"/>
                  </a:lnTo>
                  <a:lnTo>
                    <a:pt x="292" y="656"/>
                  </a:lnTo>
                  <a:lnTo>
                    <a:pt x="292" y="656"/>
                  </a:lnTo>
                  <a:close/>
                  <a:moveTo>
                    <a:pt x="582" y="248"/>
                  </a:moveTo>
                  <a:lnTo>
                    <a:pt x="582" y="248"/>
                  </a:lnTo>
                  <a:lnTo>
                    <a:pt x="582" y="246"/>
                  </a:lnTo>
                  <a:lnTo>
                    <a:pt x="580" y="244"/>
                  </a:lnTo>
                  <a:lnTo>
                    <a:pt x="646" y="114"/>
                  </a:lnTo>
                  <a:lnTo>
                    <a:pt x="574" y="222"/>
                  </a:lnTo>
                  <a:lnTo>
                    <a:pt x="574" y="222"/>
                  </a:lnTo>
                  <a:lnTo>
                    <a:pt x="562" y="200"/>
                  </a:lnTo>
                  <a:lnTo>
                    <a:pt x="550" y="182"/>
                  </a:lnTo>
                  <a:lnTo>
                    <a:pt x="538" y="166"/>
                  </a:lnTo>
                  <a:lnTo>
                    <a:pt x="524" y="154"/>
                  </a:lnTo>
                  <a:lnTo>
                    <a:pt x="524" y="154"/>
                  </a:lnTo>
                  <a:lnTo>
                    <a:pt x="534" y="174"/>
                  </a:lnTo>
                  <a:lnTo>
                    <a:pt x="544" y="192"/>
                  </a:lnTo>
                  <a:lnTo>
                    <a:pt x="552" y="210"/>
                  </a:lnTo>
                  <a:lnTo>
                    <a:pt x="558" y="228"/>
                  </a:lnTo>
                  <a:lnTo>
                    <a:pt x="558" y="228"/>
                  </a:lnTo>
                  <a:lnTo>
                    <a:pt x="562" y="240"/>
                  </a:lnTo>
                  <a:lnTo>
                    <a:pt x="564" y="252"/>
                  </a:lnTo>
                  <a:lnTo>
                    <a:pt x="564" y="254"/>
                  </a:lnTo>
                  <a:lnTo>
                    <a:pt x="564" y="254"/>
                  </a:lnTo>
                  <a:lnTo>
                    <a:pt x="566" y="298"/>
                  </a:lnTo>
                  <a:lnTo>
                    <a:pt x="566" y="316"/>
                  </a:lnTo>
                  <a:lnTo>
                    <a:pt x="564" y="334"/>
                  </a:lnTo>
                  <a:lnTo>
                    <a:pt x="560" y="352"/>
                  </a:lnTo>
                  <a:lnTo>
                    <a:pt x="554" y="368"/>
                  </a:lnTo>
                  <a:lnTo>
                    <a:pt x="548" y="384"/>
                  </a:lnTo>
                  <a:lnTo>
                    <a:pt x="538" y="402"/>
                  </a:lnTo>
                  <a:lnTo>
                    <a:pt x="488" y="496"/>
                  </a:lnTo>
                  <a:lnTo>
                    <a:pt x="488" y="496"/>
                  </a:lnTo>
                  <a:lnTo>
                    <a:pt x="472" y="526"/>
                  </a:lnTo>
                  <a:lnTo>
                    <a:pt x="456" y="564"/>
                  </a:lnTo>
                  <a:lnTo>
                    <a:pt x="438" y="614"/>
                  </a:lnTo>
                  <a:lnTo>
                    <a:pt x="420" y="680"/>
                  </a:lnTo>
                  <a:lnTo>
                    <a:pt x="420" y="680"/>
                  </a:lnTo>
                  <a:lnTo>
                    <a:pt x="416" y="686"/>
                  </a:lnTo>
                  <a:lnTo>
                    <a:pt x="416" y="692"/>
                  </a:lnTo>
                  <a:lnTo>
                    <a:pt x="416" y="692"/>
                  </a:lnTo>
                  <a:lnTo>
                    <a:pt x="406" y="746"/>
                  </a:lnTo>
                  <a:lnTo>
                    <a:pt x="404" y="768"/>
                  </a:lnTo>
                  <a:lnTo>
                    <a:pt x="402" y="788"/>
                  </a:lnTo>
                  <a:lnTo>
                    <a:pt x="404" y="806"/>
                  </a:lnTo>
                  <a:lnTo>
                    <a:pt x="406" y="826"/>
                  </a:lnTo>
                  <a:lnTo>
                    <a:pt x="414" y="868"/>
                  </a:lnTo>
                  <a:lnTo>
                    <a:pt x="414" y="868"/>
                  </a:lnTo>
                  <a:lnTo>
                    <a:pt x="410" y="820"/>
                  </a:lnTo>
                  <a:lnTo>
                    <a:pt x="412" y="800"/>
                  </a:lnTo>
                  <a:lnTo>
                    <a:pt x="414" y="780"/>
                  </a:lnTo>
                  <a:lnTo>
                    <a:pt x="422" y="736"/>
                  </a:lnTo>
                  <a:lnTo>
                    <a:pt x="436" y="684"/>
                  </a:lnTo>
                  <a:lnTo>
                    <a:pt x="436" y="684"/>
                  </a:lnTo>
                  <a:lnTo>
                    <a:pt x="452" y="632"/>
                  </a:lnTo>
                  <a:lnTo>
                    <a:pt x="470" y="586"/>
                  </a:lnTo>
                  <a:lnTo>
                    <a:pt x="490" y="544"/>
                  </a:lnTo>
                  <a:lnTo>
                    <a:pt x="514" y="498"/>
                  </a:lnTo>
                  <a:lnTo>
                    <a:pt x="568" y="386"/>
                  </a:lnTo>
                  <a:lnTo>
                    <a:pt x="568" y="386"/>
                  </a:lnTo>
                  <a:lnTo>
                    <a:pt x="576" y="370"/>
                  </a:lnTo>
                  <a:lnTo>
                    <a:pt x="582" y="352"/>
                  </a:lnTo>
                  <a:lnTo>
                    <a:pt x="586" y="336"/>
                  </a:lnTo>
                  <a:lnTo>
                    <a:pt x="588" y="320"/>
                  </a:lnTo>
                  <a:lnTo>
                    <a:pt x="588" y="304"/>
                  </a:lnTo>
                  <a:lnTo>
                    <a:pt x="588" y="286"/>
                  </a:lnTo>
                  <a:lnTo>
                    <a:pt x="586" y="26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48"/>
                  </a:lnTo>
                  <a:lnTo>
                    <a:pt x="582" y="248"/>
                  </a:lnTo>
                  <a:close/>
                  <a:moveTo>
                    <a:pt x="362" y="768"/>
                  </a:moveTo>
                  <a:lnTo>
                    <a:pt x="374" y="678"/>
                  </a:lnTo>
                  <a:lnTo>
                    <a:pt x="374" y="676"/>
                  </a:lnTo>
                  <a:lnTo>
                    <a:pt x="374" y="676"/>
                  </a:lnTo>
                  <a:lnTo>
                    <a:pt x="374" y="648"/>
                  </a:lnTo>
                  <a:lnTo>
                    <a:pt x="370" y="624"/>
                  </a:lnTo>
                  <a:lnTo>
                    <a:pt x="366" y="604"/>
                  </a:lnTo>
                  <a:lnTo>
                    <a:pt x="360" y="588"/>
                  </a:lnTo>
                  <a:lnTo>
                    <a:pt x="360" y="588"/>
                  </a:lnTo>
                  <a:lnTo>
                    <a:pt x="362" y="624"/>
                  </a:lnTo>
                  <a:lnTo>
                    <a:pt x="362" y="650"/>
                  </a:lnTo>
                  <a:lnTo>
                    <a:pt x="360" y="678"/>
                  </a:lnTo>
                  <a:lnTo>
                    <a:pt x="356" y="710"/>
                  </a:lnTo>
                  <a:lnTo>
                    <a:pt x="356" y="710"/>
                  </a:lnTo>
                  <a:lnTo>
                    <a:pt x="350" y="736"/>
                  </a:lnTo>
                  <a:lnTo>
                    <a:pt x="350" y="736"/>
                  </a:lnTo>
                  <a:lnTo>
                    <a:pt x="348" y="752"/>
                  </a:lnTo>
                  <a:lnTo>
                    <a:pt x="348" y="768"/>
                  </a:lnTo>
                  <a:lnTo>
                    <a:pt x="348" y="782"/>
                  </a:lnTo>
                  <a:lnTo>
                    <a:pt x="350" y="796"/>
                  </a:lnTo>
                  <a:lnTo>
                    <a:pt x="354" y="808"/>
                  </a:lnTo>
                  <a:lnTo>
                    <a:pt x="360" y="820"/>
                  </a:lnTo>
                  <a:lnTo>
                    <a:pt x="370" y="832"/>
                  </a:lnTo>
                  <a:lnTo>
                    <a:pt x="382" y="842"/>
                  </a:lnTo>
                  <a:lnTo>
                    <a:pt x="382" y="842"/>
                  </a:lnTo>
                  <a:lnTo>
                    <a:pt x="370" y="822"/>
                  </a:lnTo>
                  <a:lnTo>
                    <a:pt x="364" y="804"/>
                  </a:lnTo>
                  <a:lnTo>
                    <a:pt x="360" y="788"/>
                  </a:lnTo>
                  <a:lnTo>
                    <a:pt x="362" y="768"/>
                  </a:lnTo>
                  <a:lnTo>
                    <a:pt x="362" y="768"/>
                  </a:lnTo>
                  <a:close/>
                </a:path>
              </a:pathLst>
            </a:custGeom>
            <a:solidFill>
              <a:srgbClr val="4029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7" name="Oval 36"/>
          <p:cNvSpPr/>
          <p:nvPr/>
        </p:nvSpPr>
        <p:spPr>
          <a:xfrm>
            <a:off x="8077200" y="4572000"/>
            <a:ext cx="320842" cy="320842"/>
          </a:xfrm>
          <a:prstGeom prst="ellipse">
            <a:avLst/>
          </a:prstGeom>
          <a:solidFill>
            <a:srgbClr val="FFFF00"/>
          </a:solidFill>
          <a:scene3d>
            <a:camera prst="perspectiveRelaxed" fov="72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077200" y="2971800"/>
            <a:ext cx="1273175" cy="1741425"/>
            <a:chOff x="5257800" y="2286000"/>
            <a:chExt cx="1273175" cy="1741425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257800" y="2293740"/>
              <a:ext cx="1273175" cy="1733685"/>
            </a:xfrm>
            <a:custGeom>
              <a:avLst/>
              <a:gdLst/>
              <a:ahLst/>
              <a:cxnLst>
                <a:cxn ang="0">
                  <a:pos x="354" y="122"/>
                </a:cxn>
                <a:cxn ang="0">
                  <a:pos x="210" y="250"/>
                </a:cxn>
                <a:cxn ang="0">
                  <a:pos x="120" y="378"/>
                </a:cxn>
                <a:cxn ang="0">
                  <a:pos x="40" y="494"/>
                </a:cxn>
                <a:cxn ang="0">
                  <a:pos x="0" y="534"/>
                </a:cxn>
                <a:cxn ang="0">
                  <a:pos x="8" y="542"/>
                </a:cxn>
                <a:cxn ang="0">
                  <a:pos x="22" y="546"/>
                </a:cxn>
                <a:cxn ang="0">
                  <a:pos x="44" y="538"/>
                </a:cxn>
                <a:cxn ang="0">
                  <a:pos x="114" y="468"/>
                </a:cxn>
                <a:cxn ang="0">
                  <a:pos x="118" y="496"/>
                </a:cxn>
                <a:cxn ang="0">
                  <a:pos x="42" y="688"/>
                </a:cxn>
                <a:cxn ang="0">
                  <a:pos x="8" y="778"/>
                </a:cxn>
                <a:cxn ang="0">
                  <a:pos x="24" y="780"/>
                </a:cxn>
                <a:cxn ang="0">
                  <a:pos x="38" y="778"/>
                </a:cxn>
                <a:cxn ang="0">
                  <a:pos x="58" y="768"/>
                </a:cxn>
                <a:cxn ang="0">
                  <a:pos x="8" y="832"/>
                </a:cxn>
                <a:cxn ang="0">
                  <a:pos x="14" y="834"/>
                </a:cxn>
                <a:cxn ang="0">
                  <a:pos x="46" y="844"/>
                </a:cxn>
                <a:cxn ang="0">
                  <a:pos x="72" y="848"/>
                </a:cxn>
                <a:cxn ang="0">
                  <a:pos x="30" y="896"/>
                </a:cxn>
                <a:cxn ang="0">
                  <a:pos x="40" y="896"/>
                </a:cxn>
                <a:cxn ang="0">
                  <a:pos x="100" y="892"/>
                </a:cxn>
                <a:cxn ang="0">
                  <a:pos x="128" y="884"/>
                </a:cxn>
                <a:cxn ang="0">
                  <a:pos x="158" y="862"/>
                </a:cxn>
                <a:cxn ang="0">
                  <a:pos x="192" y="832"/>
                </a:cxn>
                <a:cxn ang="0">
                  <a:pos x="198" y="824"/>
                </a:cxn>
                <a:cxn ang="0">
                  <a:pos x="350" y="602"/>
                </a:cxn>
                <a:cxn ang="0">
                  <a:pos x="372" y="580"/>
                </a:cxn>
                <a:cxn ang="0">
                  <a:pos x="382" y="626"/>
                </a:cxn>
                <a:cxn ang="0">
                  <a:pos x="384" y="640"/>
                </a:cxn>
                <a:cxn ang="0">
                  <a:pos x="378" y="690"/>
                </a:cxn>
                <a:cxn ang="0">
                  <a:pos x="366" y="778"/>
                </a:cxn>
                <a:cxn ang="0">
                  <a:pos x="422" y="856"/>
                </a:cxn>
                <a:cxn ang="0">
                  <a:pos x="422" y="842"/>
                </a:cxn>
                <a:cxn ang="0">
                  <a:pos x="420" y="784"/>
                </a:cxn>
                <a:cxn ang="0">
                  <a:pos x="424" y="740"/>
                </a:cxn>
                <a:cxn ang="0">
                  <a:pos x="430" y="720"/>
                </a:cxn>
                <a:cxn ang="0">
                  <a:pos x="462" y="612"/>
                </a:cxn>
                <a:cxn ang="0">
                  <a:pos x="548" y="432"/>
                </a:cxn>
                <a:cxn ang="0">
                  <a:pos x="586" y="236"/>
                </a:cxn>
                <a:cxn ang="0">
                  <a:pos x="658" y="110"/>
                </a:cxn>
                <a:cxn ang="0">
                  <a:pos x="658" y="108"/>
                </a:cxn>
                <a:cxn ang="0">
                  <a:pos x="574" y="46"/>
                </a:cxn>
                <a:cxn ang="0">
                  <a:pos x="528" y="20"/>
                </a:cxn>
                <a:cxn ang="0">
                  <a:pos x="480" y="0"/>
                </a:cxn>
              </a:cxnLst>
              <a:rect l="0" t="0" r="r" b="b"/>
              <a:pathLst>
                <a:path w="658" h="896">
                  <a:moveTo>
                    <a:pt x="404" y="100"/>
                  </a:moveTo>
                  <a:lnTo>
                    <a:pt x="354" y="122"/>
                  </a:lnTo>
                  <a:lnTo>
                    <a:pt x="260" y="192"/>
                  </a:lnTo>
                  <a:lnTo>
                    <a:pt x="210" y="250"/>
                  </a:lnTo>
                  <a:lnTo>
                    <a:pt x="148" y="332"/>
                  </a:lnTo>
                  <a:lnTo>
                    <a:pt x="120" y="378"/>
                  </a:lnTo>
                  <a:lnTo>
                    <a:pt x="86" y="428"/>
                  </a:lnTo>
                  <a:lnTo>
                    <a:pt x="40" y="49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4" y="538"/>
                  </a:lnTo>
                  <a:lnTo>
                    <a:pt x="8" y="542"/>
                  </a:lnTo>
                  <a:lnTo>
                    <a:pt x="14" y="546"/>
                  </a:lnTo>
                  <a:lnTo>
                    <a:pt x="22" y="546"/>
                  </a:lnTo>
                  <a:lnTo>
                    <a:pt x="32" y="544"/>
                  </a:lnTo>
                  <a:lnTo>
                    <a:pt x="44" y="538"/>
                  </a:lnTo>
                  <a:lnTo>
                    <a:pt x="58" y="528"/>
                  </a:lnTo>
                  <a:lnTo>
                    <a:pt x="114" y="468"/>
                  </a:lnTo>
                  <a:lnTo>
                    <a:pt x="154" y="422"/>
                  </a:lnTo>
                  <a:lnTo>
                    <a:pt x="118" y="496"/>
                  </a:lnTo>
                  <a:lnTo>
                    <a:pt x="80" y="572"/>
                  </a:lnTo>
                  <a:lnTo>
                    <a:pt x="42" y="688"/>
                  </a:lnTo>
                  <a:lnTo>
                    <a:pt x="8" y="778"/>
                  </a:lnTo>
                  <a:lnTo>
                    <a:pt x="8" y="778"/>
                  </a:lnTo>
                  <a:lnTo>
                    <a:pt x="12" y="778"/>
                  </a:lnTo>
                  <a:lnTo>
                    <a:pt x="24" y="780"/>
                  </a:lnTo>
                  <a:lnTo>
                    <a:pt x="30" y="780"/>
                  </a:lnTo>
                  <a:lnTo>
                    <a:pt x="38" y="778"/>
                  </a:lnTo>
                  <a:lnTo>
                    <a:pt x="48" y="774"/>
                  </a:lnTo>
                  <a:lnTo>
                    <a:pt x="58" y="768"/>
                  </a:lnTo>
                  <a:lnTo>
                    <a:pt x="36" y="810"/>
                  </a:lnTo>
                  <a:lnTo>
                    <a:pt x="8" y="832"/>
                  </a:lnTo>
                  <a:lnTo>
                    <a:pt x="8" y="832"/>
                  </a:lnTo>
                  <a:lnTo>
                    <a:pt x="14" y="834"/>
                  </a:lnTo>
                  <a:lnTo>
                    <a:pt x="34" y="842"/>
                  </a:lnTo>
                  <a:lnTo>
                    <a:pt x="46" y="844"/>
                  </a:lnTo>
                  <a:lnTo>
                    <a:pt x="58" y="846"/>
                  </a:lnTo>
                  <a:lnTo>
                    <a:pt x="72" y="848"/>
                  </a:lnTo>
                  <a:lnTo>
                    <a:pt x="82" y="846"/>
                  </a:lnTo>
                  <a:lnTo>
                    <a:pt x="30" y="896"/>
                  </a:lnTo>
                  <a:lnTo>
                    <a:pt x="30" y="896"/>
                  </a:lnTo>
                  <a:lnTo>
                    <a:pt x="40" y="896"/>
                  </a:lnTo>
                  <a:lnTo>
                    <a:pt x="68" y="896"/>
                  </a:lnTo>
                  <a:lnTo>
                    <a:pt x="100" y="892"/>
                  </a:lnTo>
                  <a:lnTo>
                    <a:pt x="114" y="890"/>
                  </a:lnTo>
                  <a:lnTo>
                    <a:pt x="128" y="884"/>
                  </a:lnTo>
                  <a:lnTo>
                    <a:pt x="128" y="884"/>
                  </a:lnTo>
                  <a:lnTo>
                    <a:pt x="158" y="862"/>
                  </a:lnTo>
                  <a:lnTo>
                    <a:pt x="182" y="842"/>
                  </a:lnTo>
                  <a:lnTo>
                    <a:pt x="192" y="832"/>
                  </a:lnTo>
                  <a:lnTo>
                    <a:pt x="198" y="824"/>
                  </a:lnTo>
                  <a:lnTo>
                    <a:pt x="198" y="824"/>
                  </a:lnTo>
                  <a:lnTo>
                    <a:pt x="306" y="660"/>
                  </a:lnTo>
                  <a:lnTo>
                    <a:pt x="350" y="602"/>
                  </a:lnTo>
                  <a:lnTo>
                    <a:pt x="372" y="580"/>
                  </a:lnTo>
                  <a:lnTo>
                    <a:pt x="372" y="580"/>
                  </a:lnTo>
                  <a:lnTo>
                    <a:pt x="378" y="606"/>
                  </a:lnTo>
                  <a:lnTo>
                    <a:pt x="382" y="626"/>
                  </a:lnTo>
                  <a:lnTo>
                    <a:pt x="384" y="634"/>
                  </a:lnTo>
                  <a:lnTo>
                    <a:pt x="384" y="640"/>
                  </a:lnTo>
                  <a:lnTo>
                    <a:pt x="384" y="640"/>
                  </a:lnTo>
                  <a:lnTo>
                    <a:pt x="378" y="690"/>
                  </a:lnTo>
                  <a:lnTo>
                    <a:pt x="372" y="732"/>
                  </a:lnTo>
                  <a:lnTo>
                    <a:pt x="366" y="778"/>
                  </a:lnTo>
                  <a:lnTo>
                    <a:pt x="374" y="814"/>
                  </a:lnTo>
                  <a:lnTo>
                    <a:pt x="422" y="856"/>
                  </a:lnTo>
                  <a:lnTo>
                    <a:pt x="422" y="856"/>
                  </a:lnTo>
                  <a:lnTo>
                    <a:pt x="422" y="842"/>
                  </a:lnTo>
                  <a:lnTo>
                    <a:pt x="420" y="806"/>
                  </a:lnTo>
                  <a:lnTo>
                    <a:pt x="420" y="784"/>
                  </a:lnTo>
                  <a:lnTo>
                    <a:pt x="420" y="762"/>
                  </a:lnTo>
                  <a:lnTo>
                    <a:pt x="424" y="740"/>
                  </a:lnTo>
                  <a:lnTo>
                    <a:pt x="430" y="720"/>
                  </a:lnTo>
                  <a:lnTo>
                    <a:pt x="430" y="720"/>
                  </a:lnTo>
                  <a:lnTo>
                    <a:pt x="446" y="670"/>
                  </a:lnTo>
                  <a:lnTo>
                    <a:pt x="462" y="612"/>
                  </a:lnTo>
                  <a:lnTo>
                    <a:pt x="482" y="540"/>
                  </a:lnTo>
                  <a:lnTo>
                    <a:pt x="548" y="432"/>
                  </a:lnTo>
                  <a:lnTo>
                    <a:pt x="590" y="316"/>
                  </a:lnTo>
                  <a:lnTo>
                    <a:pt x="586" y="236"/>
                  </a:lnTo>
                  <a:lnTo>
                    <a:pt x="658" y="110"/>
                  </a:lnTo>
                  <a:lnTo>
                    <a:pt x="658" y="110"/>
                  </a:lnTo>
                  <a:lnTo>
                    <a:pt x="658" y="108"/>
                  </a:lnTo>
                  <a:lnTo>
                    <a:pt x="658" y="108"/>
                  </a:lnTo>
                  <a:lnTo>
                    <a:pt x="618" y="76"/>
                  </a:lnTo>
                  <a:lnTo>
                    <a:pt x="574" y="46"/>
                  </a:lnTo>
                  <a:lnTo>
                    <a:pt x="552" y="34"/>
                  </a:lnTo>
                  <a:lnTo>
                    <a:pt x="528" y="20"/>
                  </a:lnTo>
                  <a:lnTo>
                    <a:pt x="504" y="10"/>
                  </a:lnTo>
                  <a:lnTo>
                    <a:pt x="480" y="0"/>
                  </a:lnTo>
                  <a:lnTo>
                    <a:pt x="404" y="100"/>
                  </a:lnTo>
                  <a:close/>
                </a:path>
              </a:pathLst>
            </a:custGeom>
            <a:solidFill>
              <a:srgbClr val="FFDB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64"/>
            <p:cNvSpPr>
              <a:spLocks noEditPoints="1"/>
            </p:cNvSpPr>
            <p:nvPr/>
          </p:nvSpPr>
          <p:spPr bwMode="auto">
            <a:xfrm>
              <a:off x="5281019" y="2286000"/>
              <a:ext cx="1249956" cy="1737555"/>
            </a:xfrm>
            <a:custGeom>
              <a:avLst/>
              <a:gdLst/>
              <a:ahLst/>
              <a:cxnLst>
                <a:cxn ang="0">
                  <a:pos x="112" y="386"/>
                </a:cxn>
                <a:cxn ang="0">
                  <a:pos x="234" y="226"/>
                </a:cxn>
                <a:cxn ang="0">
                  <a:pos x="330" y="146"/>
                </a:cxn>
                <a:cxn ang="0">
                  <a:pos x="476" y="8"/>
                </a:cxn>
                <a:cxn ang="0">
                  <a:pos x="388" y="96"/>
                </a:cxn>
                <a:cxn ang="0">
                  <a:pos x="256" y="172"/>
                </a:cxn>
                <a:cxn ang="0">
                  <a:pos x="216" y="216"/>
                </a:cxn>
                <a:cxn ang="0">
                  <a:pos x="116" y="354"/>
                </a:cxn>
                <a:cxn ang="0">
                  <a:pos x="14" y="510"/>
                </a:cxn>
                <a:cxn ang="0">
                  <a:pos x="46" y="480"/>
                </a:cxn>
                <a:cxn ang="0">
                  <a:pos x="116" y="460"/>
                </a:cxn>
                <a:cxn ang="0">
                  <a:pos x="78" y="540"/>
                </a:cxn>
                <a:cxn ang="0">
                  <a:pos x="46" y="648"/>
                </a:cxn>
                <a:cxn ang="0">
                  <a:pos x="124" y="478"/>
                </a:cxn>
                <a:cxn ang="0">
                  <a:pos x="168" y="400"/>
                </a:cxn>
                <a:cxn ang="0">
                  <a:pos x="106" y="458"/>
                </a:cxn>
                <a:cxn ang="0">
                  <a:pos x="34" y="540"/>
                </a:cxn>
                <a:cxn ang="0">
                  <a:pos x="14" y="552"/>
                </a:cxn>
                <a:cxn ang="0">
                  <a:pos x="56" y="524"/>
                </a:cxn>
                <a:cxn ang="0">
                  <a:pos x="218" y="628"/>
                </a:cxn>
                <a:cxn ang="0">
                  <a:pos x="282" y="536"/>
                </a:cxn>
                <a:cxn ang="0">
                  <a:pos x="254" y="558"/>
                </a:cxn>
                <a:cxn ang="0">
                  <a:pos x="122" y="754"/>
                </a:cxn>
                <a:cxn ang="0">
                  <a:pos x="42" y="874"/>
                </a:cxn>
                <a:cxn ang="0">
                  <a:pos x="80" y="854"/>
                </a:cxn>
                <a:cxn ang="0">
                  <a:pos x="56" y="774"/>
                </a:cxn>
                <a:cxn ang="0">
                  <a:pos x="136" y="606"/>
                </a:cxn>
                <a:cxn ang="0">
                  <a:pos x="236" y="458"/>
                </a:cxn>
                <a:cxn ang="0">
                  <a:pos x="182" y="512"/>
                </a:cxn>
                <a:cxn ang="0">
                  <a:pos x="36" y="786"/>
                </a:cxn>
                <a:cxn ang="0">
                  <a:pos x="16" y="826"/>
                </a:cxn>
                <a:cxn ang="0">
                  <a:pos x="292" y="656"/>
                </a:cxn>
                <a:cxn ang="0">
                  <a:pos x="168" y="838"/>
                </a:cxn>
                <a:cxn ang="0">
                  <a:pos x="96" y="898"/>
                </a:cxn>
                <a:cxn ang="0">
                  <a:pos x="160" y="862"/>
                </a:cxn>
                <a:cxn ang="0">
                  <a:pos x="214" y="800"/>
                </a:cxn>
                <a:cxn ang="0">
                  <a:pos x="374" y="566"/>
                </a:cxn>
                <a:cxn ang="0">
                  <a:pos x="292" y="656"/>
                </a:cxn>
                <a:cxn ang="0">
                  <a:pos x="580" y="244"/>
                </a:cxn>
                <a:cxn ang="0">
                  <a:pos x="550" y="182"/>
                </a:cxn>
                <a:cxn ang="0">
                  <a:pos x="544" y="192"/>
                </a:cxn>
                <a:cxn ang="0">
                  <a:pos x="564" y="252"/>
                </a:cxn>
                <a:cxn ang="0">
                  <a:pos x="564" y="334"/>
                </a:cxn>
                <a:cxn ang="0">
                  <a:pos x="488" y="496"/>
                </a:cxn>
                <a:cxn ang="0">
                  <a:pos x="420" y="680"/>
                </a:cxn>
                <a:cxn ang="0">
                  <a:pos x="406" y="746"/>
                </a:cxn>
                <a:cxn ang="0">
                  <a:pos x="414" y="868"/>
                </a:cxn>
                <a:cxn ang="0">
                  <a:pos x="422" y="736"/>
                </a:cxn>
                <a:cxn ang="0">
                  <a:pos x="490" y="544"/>
                </a:cxn>
                <a:cxn ang="0">
                  <a:pos x="582" y="352"/>
                </a:cxn>
                <a:cxn ang="0">
                  <a:pos x="586" y="268"/>
                </a:cxn>
                <a:cxn ang="0">
                  <a:pos x="362" y="768"/>
                </a:cxn>
                <a:cxn ang="0">
                  <a:pos x="370" y="624"/>
                </a:cxn>
                <a:cxn ang="0">
                  <a:pos x="362" y="650"/>
                </a:cxn>
                <a:cxn ang="0">
                  <a:pos x="350" y="736"/>
                </a:cxn>
                <a:cxn ang="0">
                  <a:pos x="354" y="808"/>
                </a:cxn>
                <a:cxn ang="0">
                  <a:pos x="370" y="822"/>
                </a:cxn>
              </a:cxnLst>
              <a:rect l="0" t="0" r="r" b="b"/>
              <a:pathLst>
                <a:path w="646" h="898">
                  <a:moveTo>
                    <a:pt x="108" y="392"/>
                  </a:moveTo>
                  <a:lnTo>
                    <a:pt x="108" y="392"/>
                  </a:lnTo>
                  <a:lnTo>
                    <a:pt x="110" y="390"/>
                  </a:lnTo>
                  <a:lnTo>
                    <a:pt x="112" y="386"/>
                  </a:lnTo>
                  <a:lnTo>
                    <a:pt x="112" y="386"/>
                  </a:lnTo>
                  <a:lnTo>
                    <a:pt x="126" y="364"/>
                  </a:lnTo>
                  <a:lnTo>
                    <a:pt x="140" y="342"/>
                  </a:lnTo>
                  <a:lnTo>
                    <a:pt x="170" y="302"/>
                  </a:lnTo>
                  <a:lnTo>
                    <a:pt x="234" y="226"/>
                  </a:lnTo>
                  <a:lnTo>
                    <a:pt x="234" y="226"/>
                  </a:lnTo>
                  <a:lnTo>
                    <a:pt x="246" y="210"/>
                  </a:lnTo>
                  <a:lnTo>
                    <a:pt x="260" y="196"/>
                  </a:lnTo>
                  <a:lnTo>
                    <a:pt x="276" y="182"/>
                  </a:lnTo>
                  <a:lnTo>
                    <a:pt x="292" y="170"/>
                  </a:lnTo>
                  <a:lnTo>
                    <a:pt x="330" y="146"/>
                  </a:lnTo>
                  <a:lnTo>
                    <a:pt x="378" y="120"/>
                  </a:lnTo>
                  <a:lnTo>
                    <a:pt x="378" y="120"/>
                  </a:lnTo>
                  <a:lnTo>
                    <a:pt x="404" y="104"/>
                  </a:lnTo>
                  <a:lnTo>
                    <a:pt x="476" y="8"/>
                  </a:lnTo>
                  <a:lnTo>
                    <a:pt x="476" y="8"/>
                  </a:lnTo>
                  <a:lnTo>
                    <a:pt x="462" y="0"/>
                  </a:lnTo>
                  <a:lnTo>
                    <a:pt x="388" y="94"/>
                  </a:lnTo>
                  <a:lnTo>
                    <a:pt x="388" y="94"/>
                  </a:lnTo>
                  <a:lnTo>
                    <a:pt x="388" y="96"/>
                  </a:lnTo>
                  <a:lnTo>
                    <a:pt x="388" y="96"/>
                  </a:lnTo>
                  <a:lnTo>
                    <a:pt x="340" y="116"/>
                  </a:lnTo>
                  <a:lnTo>
                    <a:pt x="318" y="128"/>
                  </a:lnTo>
                  <a:lnTo>
                    <a:pt x="296" y="142"/>
                  </a:lnTo>
                  <a:lnTo>
                    <a:pt x="276" y="156"/>
                  </a:lnTo>
                  <a:lnTo>
                    <a:pt x="256" y="172"/>
                  </a:lnTo>
                  <a:lnTo>
                    <a:pt x="236" y="192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18" y="214"/>
                  </a:lnTo>
                  <a:lnTo>
                    <a:pt x="216" y="216"/>
                  </a:lnTo>
                  <a:lnTo>
                    <a:pt x="216" y="216"/>
                  </a:lnTo>
                  <a:lnTo>
                    <a:pt x="188" y="248"/>
                  </a:lnTo>
                  <a:lnTo>
                    <a:pt x="160" y="286"/>
                  </a:lnTo>
                  <a:lnTo>
                    <a:pt x="130" y="330"/>
                  </a:lnTo>
                  <a:lnTo>
                    <a:pt x="116" y="354"/>
                  </a:lnTo>
                  <a:lnTo>
                    <a:pt x="102" y="382"/>
                  </a:lnTo>
                  <a:lnTo>
                    <a:pt x="102" y="382"/>
                  </a:lnTo>
                  <a:lnTo>
                    <a:pt x="82" y="412"/>
                  </a:lnTo>
                  <a:lnTo>
                    <a:pt x="60" y="446"/>
                  </a:lnTo>
                  <a:lnTo>
                    <a:pt x="14" y="510"/>
                  </a:lnTo>
                  <a:lnTo>
                    <a:pt x="14" y="510"/>
                  </a:lnTo>
                  <a:lnTo>
                    <a:pt x="18" y="508"/>
                  </a:lnTo>
                  <a:lnTo>
                    <a:pt x="24" y="504"/>
                  </a:lnTo>
                  <a:lnTo>
                    <a:pt x="34" y="494"/>
                  </a:lnTo>
                  <a:lnTo>
                    <a:pt x="46" y="480"/>
                  </a:lnTo>
                  <a:lnTo>
                    <a:pt x="58" y="464"/>
                  </a:lnTo>
                  <a:lnTo>
                    <a:pt x="84" y="426"/>
                  </a:lnTo>
                  <a:lnTo>
                    <a:pt x="108" y="392"/>
                  </a:lnTo>
                  <a:lnTo>
                    <a:pt x="108" y="392"/>
                  </a:lnTo>
                  <a:close/>
                  <a:moveTo>
                    <a:pt x="116" y="460"/>
                  </a:moveTo>
                  <a:lnTo>
                    <a:pt x="116" y="460"/>
                  </a:lnTo>
                  <a:lnTo>
                    <a:pt x="110" y="472"/>
                  </a:lnTo>
                  <a:lnTo>
                    <a:pt x="100" y="492"/>
                  </a:lnTo>
                  <a:lnTo>
                    <a:pt x="100" y="492"/>
                  </a:lnTo>
                  <a:lnTo>
                    <a:pt x="78" y="540"/>
                  </a:lnTo>
                  <a:lnTo>
                    <a:pt x="58" y="590"/>
                  </a:lnTo>
                  <a:lnTo>
                    <a:pt x="40" y="644"/>
                  </a:lnTo>
                  <a:lnTo>
                    <a:pt x="26" y="700"/>
                  </a:lnTo>
                  <a:lnTo>
                    <a:pt x="26" y="700"/>
                  </a:lnTo>
                  <a:lnTo>
                    <a:pt x="46" y="648"/>
                  </a:lnTo>
                  <a:lnTo>
                    <a:pt x="66" y="596"/>
                  </a:lnTo>
                  <a:lnTo>
                    <a:pt x="88" y="546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24" y="478"/>
                  </a:lnTo>
                  <a:lnTo>
                    <a:pt x="132" y="462"/>
                  </a:lnTo>
                  <a:lnTo>
                    <a:pt x="132" y="462"/>
                  </a:lnTo>
                  <a:lnTo>
                    <a:pt x="142" y="446"/>
                  </a:lnTo>
                  <a:lnTo>
                    <a:pt x="152" y="430"/>
                  </a:lnTo>
                  <a:lnTo>
                    <a:pt x="168" y="400"/>
                  </a:lnTo>
                  <a:lnTo>
                    <a:pt x="168" y="400"/>
                  </a:lnTo>
                  <a:lnTo>
                    <a:pt x="138" y="424"/>
                  </a:lnTo>
                  <a:lnTo>
                    <a:pt x="114" y="448"/>
                  </a:lnTo>
                  <a:lnTo>
                    <a:pt x="114" y="448"/>
                  </a:lnTo>
                  <a:lnTo>
                    <a:pt x="106" y="458"/>
                  </a:lnTo>
                  <a:lnTo>
                    <a:pt x="88" y="478"/>
                  </a:lnTo>
                  <a:lnTo>
                    <a:pt x="88" y="478"/>
                  </a:lnTo>
                  <a:lnTo>
                    <a:pt x="64" y="508"/>
                  </a:lnTo>
                  <a:lnTo>
                    <a:pt x="44" y="532"/>
                  </a:lnTo>
                  <a:lnTo>
                    <a:pt x="34" y="540"/>
                  </a:lnTo>
                  <a:lnTo>
                    <a:pt x="24" y="548"/>
                  </a:lnTo>
                  <a:lnTo>
                    <a:pt x="16" y="550"/>
                  </a:lnTo>
                  <a:lnTo>
                    <a:pt x="8" y="550"/>
                  </a:lnTo>
                  <a:lnTo>
                    <a:pt x="8" y="550"/>
                  </a:lnTo>
                  <a:lnTo>
                    <a:pt x="14" y="552"/>
                  </a:lnTo>
                  <a:lnTo>
                    <a:pt x="18" y="552"/>
                  </a:lnTo>
                  <a:lnTo>
                    <a:pt x="24" y="550"/>
                  </a:lnTo>
                  <a:lnTo>
                    <a:pt x="30" y="548"/>
                  </a:lnTo>
                  <a:lnTo>
                    <a:pt x="42" y="538"/>
                  </a:lnTo>
                  <a:lnTo>
                    <a:pt x="56" y="524"/>
                  </a:lnTo>
                  <a:lnTo>
                    <a:pt x="86" y="492"/>
                  </a:lnTo>
                  <a:lnTo>
                    <a:pt x="116" y="460"/>
                  </a:lnTo>
                  <a:lnTo>
                    <a:pt x="116" y="460"/>
                  </a:lnTo>
                  <a:close/>
                  <a:moveTo>
                    <a:pt x="108" y="814"/>
                  </a:moveTo>
                  <a:lnTo>
                    <a:pt x="218" y="628"/>
                  </a:lnTo>
                  <a:lnTo>
                    <a:pt x="218" y="628"/>
                  </a:lnTo>
                  <a:lnTo>
                    <a:pt x="220" y="624"/>
                  </a:lnTo>
                  <a:lnTo>
                    <a:pt x="220" y="624"/>
                  </a:lnTo>
                  <a:lnTo>
                    <a:pt x="262" y="564"/>
                  </a:lnTo>
                  <a:lnTo>
                    <a:pt x="282" y="536"/>
                  </a:lnTo>
                  <a:lnTo>
                    <a:pt x="300" y="516"/>
                  </a:lnTo>
                  <a:lnTo>
                    <a:pt x="300" y="516"/>
                  </a:lnTo>
                  <a:lnTo>
                    <a:pt x="288" y="524"/>
                  </a:lnTo>
                  <a:lnTo>
                    <a:pt x="278" y="534"/>
                  </a:lnTo>
                  <a:lnTo>
                    <a:pt x="254" y="558"/>
                  </a:lnTo>
                  <a:lnTo>
                    <a:pt x="208" y="614"/>
                  </a:lnTo>
                  <a:lnTo>
                    <a:pt x="208" y="614"/>
                  </a:lnTo>
                  <a:lnTo>
                    <a:pt x="180" y="658"/>
                  </a:lnTo>
                  <a:lnTo>
                    <a:pt x="150" y="704"/>
                  </a:lnTo>
                  <a:lnTo>
                    <a:pt x="122" y="754"/>
                  </a:lnTo>
                  <a:lnTo>
                    <a:pt x="94" y="806"/>
                  </a:lnTo>
                  <a:lnTo>
                    <a:pt x="94" y="806"/>
                  </a:lnTo>
                  <a:lnTo>
                    <a:pt x="80" y="830"/>
                  </a:lnTo>
                  <a:lnTo>
                    <a:pt x="64" y="852"/>
                  </a:lnTo>
                  <a:lnTo>
                    <a:pt x="42" y="874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46" y="882"/>
                  </a:lnTo>
                  <a:lnTo>
                    <a:pt x="68" y="864"/>
                  </a:lnTo>
                  <a:lnTo>
                    <a:pt x="80" y="854"/>
                  </a:lnTo>
                  <a:lnTo>
                    <a:pt x="88" y="842"/>
                  </a:lnTo>
                  <a:lnTo>
                    <a:pt x="98" y="830"/>
                  </a:lnTo>
                  <a:lnTo>
                    <a:pt x="106" y="816"/>
                  </a:lnTo>
                  <a:lnTo>
                    <a:pt x="108" y="814"/>
                  </a:lnTo>
                  <a:close/>
                  <a:moveTo>
                    <a:pt x="56" y="774"/>
                  </a:moveTo>
                  <a:lnTo>
                    <a:pt x="58" y="772"/>
                  </a:lnTo>
                  <a:lnTo>
                    <a:pt x="134" y="610"/>
                  </a:lnTo>
                  <a:lnTo>
                    <a:pt x="134" y="610"/>
                  </a:lnTo>
                  <a:lnTo>
                    <a:pt x="136" y="608"/>
                  </a:lnTo>
                  <a:lnTo>
                    <a:pt x="136" y="606"/>
                  </a:lnTo>
                  <a:lnTo>
                    <a:pt x="136" y="606"/>
                  </a:lnTo>
                  <a:lnTo>
                    <a:pt x="156" y="568"/>
                  </a:lnTo>
                  <a:lnTo>
                    <a:pt x="184" y="526"/>
                  </a:lnTo>
                  <a:lnTo>
                    <a:pt x="212" y="488"/>
                  </a:lnTo>
                  <a:lnTo>
                    <a:pt x="236" y="458"/>
                  </a:lnTo>
                  <a:lnTo>
                    <a:pt x="236" y="458"/>
                  </a:lnTo>
                  <a:lnTo>
                    <a:pt x="224" y="466"/>
                  </a:lnTo>
                  <a:lnTo>
                    <a:pt x="212" y="478"/>
                  </a:lnTo>
                  <a:lnTo>
                    <a:pt x="196" y="494"/>
                  </a:lnTo>
                  <a:lnTo>
                    <a:pt x="182" y="512"/>
                  </a:lnTo>
                  <a:lnTo>
                    <a:pt x="152" y="552"/>
                  </a:lnTo>
                  <a:lnTo>
                    <a:pt x="126" y="58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36" y="786"/>
                  </a:lnTo>
                  <a:lnTo>
                    <a:pt x="26" y="804"/>
                  </a:lnTo>
                  <a:lnTo>
                    <a:pt x="14" y="818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16" y="826"/>
                  </a:lnTo>
                  <a:lnTo>
                    <a:pt x="30" y="812"/>
                  </a:lnTo>
                  <a:lnTo>
                    <a:pt x="44" y="796"/>
                  </a:lnTo>
                  <a:lnTo>
                    <a:pt x="56" y="774"/>
                  </a:lnTo>
                  <a:lnTo>
                    <a:pt x="56" y="774"/>
                  </a:lnTo>
                  <a:close/>
                  <a:moveTo>
                    <a:pt x="292" y="656"/>
                  </a:moveTo>
                  <a:lnTo>
                    <a:pt x="206" y="786"/>
                  </a:lnTo>
                  <a:lnTo>
                    <a:pt x="206" y="786"/>
                  </a:lnTo>
                  <a:lnTo>
                    <a:pt x="194" y="804"/>
                  </a:lnTo>
                  <a:lnTo>
                    <a:pt x="182" y="822"/>
                  </a:lnTo>
                  <a:lnTo>
                    <a:pt x="168" y="838"/>
                  </a:lnTo>
                  <a:lnTo>
                    <a:pt x="154" y="852"/>
                  </a:lnTo>
                  <a:lnTo>
                    <a:pt x="140" y="866"/>
                  </a:lnTo>
                  <a:lnTo>
                    <a:pt x="126" y="878"/>
                  </a:lnTo>
                  <a:lnTo>
                    <a:pt x="112" y="888"/>
                  </a:lnTo>
                  <a:lnTo>
                    <a:pt x="96" y="898"/>
                  </a:lnTo>
                  <a:lnTo>
                    <a:pt x="96" y="898"/>
                  </a:lnTo>
                  <a:lnTo>
                    <a:pt x="112" y="892"/>
                  </a:lnTo>
                  <a:lnTo>
                    <a:pt x="130" y="882"/>
                  </a:lnTo>
                  <a:lnTo>
                    <a:pt x="146" y="872"/>
                  </a:lnTo>
                  <a:lnTo>
                    <a:pt x="160" y="862"/>
                  </a:lnTo>
                  <a:lnTo>
                    <a:pt x="174" y="848"/>
                  </a:lnTo>
                  <a:lnTo>
                    <a:pt x="188" y="834"/>
                  </a:lnTo>
                  <a:lnTo>
                    <a:pt x="202" y="818"/>
                  </a:lnTo>
                  <a:lnTo>
                    <a:pt x="214" y="800"/>
                  </a:lnTo>
                  <a:lnTo>
                    <a:pt x="214" y="800"/>
                  </a:lnTo>
                  <a:lnTo>
                    <a:pt x="232" y="772"/>
                  </a:lnTo>
                  <a:lnTo>
                    <a:pt x="250" y="746"/>
                  </a:lnTo>
                  <a:lnTo>
                    <a:pt x="250" y="746"/>
                  </a:lnTo>
                  <a:lnTo>
                    <a:pt x="308" y="658"/>
                  </a:lnTo>
                  <a:lnTo>
                    <a:pt x="374" y="566"/>
                  </a:lnTo>
                  <a:lnTo>
                    <a:pt x="374" y="566"/>
                  </a:lnTo>
                  <a:lnTo>
                    <a:pt x="356" y="580"/>
                  </a:lnTo>
                  <a:lnTo>
                    <a:pt x="336" y="600"/>
                  </a:lnTo>
                  <a:lnTo>
                    <a:pt x="314" y="626"/>
                  </a:lnTo>
                  <a:lnTo>
                    <a:pt x="292" y="656"/>
                  </a:lnTo>
                  <a:lnTo>
                    <a:pt x="292" y="656"/>
                  </a:lnTo>
                  <a:close/>
                  <a:moveTo>
                    <a:pt x="582" y="248"/>
                  </a:moveTo>
                  <a:lnTo>
                    <a:pt x="582" y="248"/>
                  </a:lnTo>
                  <a:lnTo>
                    <a:pt x="582" y="246"/>
                  </a:lnTo>
                  <a:lnTo>
                    <a:pt x="580" y="244"/>
                  </a:lnTo>
                  <a:lnTo>
                    <a:pt x="646" y="114"/>
                  </a:lnTo>
                  <a:lnTo>
                    <a:pt x="574" y="222"/>
                  </a:lnTo>
                  <a:lnTo>
                    <a:pt x="574" y="222"/>
                  </a:lnTo>
                  <a:lnTo>
                    <a:pt x="562" y="200"/>
                  </a:lnTo>
                  <a:lnTo>
                    <a:pt x="550" y="182"/>
                  </a:lnTo>
                  <a:lnTo>
                    <a:pt x="538" y="166"/>
                  </a:lnTo>
                  <a:lnTo>
                    <a:pt x="524" y="154"/>
                  </a:lnTo>
                  <a:lnTo>
                    <a:pt x="524" y="154"/>
                  </a:lnTo>
                  <a:lnTo>
                    <a:pt x="534" y="174"/>
                  </a:lnTo>
                  <a:lnTo>
                    <a:pt x="544" y="192"/>
                  </a:lnTo>
                  <a:lnTo>
                    <a:pt x="552" y="210"/>
                  </a:lnTo>
                  <a:lnTo>
                    <a:pt x="558" y="228"/>
                  </a:lnTo>
                  <a:lnTo>
                    <a:pt x="558" y="228"/>
                  </a:lnTo>
                  <a:lnTo>
                    <a:pt x="562" y="240"/>
                  </a:lnTo>
                  <a:lnTo>
                    <a:pt x="564" y="252"/>
                  </a:lnTo>
                  <a:lnTo>
                    <a:pt x="564" y="254"/>
                  </a:lnTo>
                  <a:lnTo>
                    <a:pt x="564" y="254"/>
                  </a:lnTo>
                  <a:lnTo>
                    <a:pt x="566" y="298"/>
                  </a:lnTo>
                  <a:lnTo>
                    <a:pt x="566" y="316"/>
                  </a:lnTo>
                  <a:lnTo>
                    <a:pt x="564" y="334"/>
                  </a:lnTo>
                  <a:lnTo>
                    <a:pt x="560" y="352"/>
                  </a:lnTo>
                  <a:lnTo>
                    <a:pt x="554" y="368"/>
                  </a:lnTo>
                  <a:lnTo>
                    <a:pt x="548" y="384"/>
                  </a:lnTo>
                  <a:lnTo>
                    <a:pt x="538" y="402"/>
                  </a:lnTo>
                  <a:lnTo>
                    <a:pt x="488" y="496"/>
                  </a:lnTo>
                  <a:lnTo>
                    <a:pt x="488" y="496"/>
                  </a:lnTo>
                  <a:lnTo>
                    <a:pt x="472" y="526"/>
                  </a:lnTo>
                  <a:lnTo>
                    <a:pt x="456" y="564"/>
                  </a:lnTo>
                  <a:lnTo>
                    <a:pt x="438" y="614"/>
                  </a:lnTo>
                  <a:lnTo>
                    <a:pt x="420" y="680"/>
                  </a:lnTo>
                  <a:lnTo>
                    <a:pt x="420" y="680"/>
                  </a:lnTo>
                  <a:lnTo>
                    <a:pt x="416" y="686"/>
                  </a:lnTo>
                  <a:lnTo>
                    <a:pt x="416" y="692"/>
                  </a:lnTo>
                  <a:lnTo>
                    <a:pt x="416" y="692"/>
                  </a:lnTo>
                  <a:lnTo>
                    <a:pt x="406" y="746"/>
                  </a:lnTo>
                  <a:lnTo>
                    <a:pt x="404" y="768"/>
                  </a:lnTo>
                  <a:lnTo>
                    <a:pt x="402" y="788"/>
                  </a:lnTo>
                  <a:lnTo>
                    <a:pt x="404" y="806"/>
                  </a:lnTo>
                  <a:lnTo>
                    <a:pt x="406" y="826"/>
                  </a:lnTo>
                  <a:lnTo>
                    <a:pt x="414" y="868"/>
                  </a:lnTo>
                  <a:lnTo>
                    <a:pt x="414" y="868"/>
                  </a:lnTo>
                  <a:lnTo>
                    <a:pt x="410" y="820"/>
                  </a:lnTo>
                  <a:lnTo>
                    <a:pt x="412" y="800"/>
                  </a:lnTo>
                  <a:lnTo>
                    <a:pt x="414" y="780"/>
                  </a:lnTo>
                  <a:lnTo>
                    <a:pt x="422" y="736"/>
                  </a:lnTo>
                  <a:lnTo>
                    <a:pt x="436" y="684"/>
                  </a:lnTo>
                  <a:lnTo>
                    <a:pt x="436" y="684"/>
                  </a:lnTo>
                  <a:lnTo>
                    <a:pt x="452" y="632"/>
                  </a:lnTo>
                  <a:lnTo>
                    <a:pt x="470" y="586"/>
                  </a:lnTo>
                  <a:lnTo>
                    <a:pt x="490" y="544"/>
                  </a:lnTo>
                  <a:lnTo>
                    <a:pt x="514" y="498"/>
                  </a:lnTo>
                  <a:lnTo>
                    <a:pt x="568" y="386"/>
                  </a:lnTo>
                  <a:lnTo>
                    <a:pt x="568" y="386"/>
                  </a:lnTo>
                  <a:lnTo>
                    <a:pt x="576" y="370"/>
                  </a:lnTo>
                  <a:lnTo>
                    <a:pt x="582" y="352"/>
                  </a:lnTo>
                  <a:lnTo>
                    <a:pt x="586" y="336"/>
                  </a:lnTo>
                  <a:lnTo>
                    <a:pt x="588" y="320"/>
                  </a:lnTo>
                  <a:lnTo>
                    <a:pt x="588" y="304"/>
                  </a:lnTo>
                  <a:lnTo>
                    <a:pt x="588" y="286"/>
                  </a:lnTo>
                  <a:lnTo>
                    <a:pt x="586" y="26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48"/>
                  </a:lnTo>
                  <a:lnTo>
                    <a:pt x="582" y="248"/>
                  </a:lnTo>
                  <a:close/>
                  <a:moveTo>
                    <a:pt x="362" y="768"/>
                  </a:moveTo>
                  <a:lnTo>
                    <a:pt x="374" y="678"/>
                  </a:lnTo>
                  <a:lnTo>
                    <a:pt x="374" y="676"/>
                  </a:lnTo>
                  <a:lnTo>
                    <a:pt x="374" y="676"/>
                  </a:lnTo>
                  <a:lnTo>
                    <a:pt x="374" y="648"/>
                  </a:lnTo>
                  <a:lnTo>
                    <a:pt x="370" y="624"/>
                  </a:lnTo>
                  <a:lnTo>
                    <a:pt x="366" y="604"/>
                  </a:lnTo>
                  <a:lnTo>
                    <a:pt x="360" y="588"/>
                  </a:lnTo>
                  <a:lnTo>
                    <a:pt x="360" y="588"/>
                  </a:lnTo>
                  <a:lnTo>
                    <a:pt x="362" y="624"/>
                  </a:lnTo>
                  <a:lnTo>
                    <a:pt x="362" y="650"/>
                  </a:lnTo>
                  <a:lnTo>
                    <a:pt x="360" y="678"/>
                  </a:lnTo>
                  <a:lnTo>
                    <a:pt x="356" y="710"/>
                  </a:lnTo>
                  <a:lnTo>
                    <a:pt x="356" y="710"/>
                  </a:lnTo>
                  <a:lnTo>
                    <a:pt x="350" y="736"/>
                  </a:lnTo>
                  <a:lnTo>
                    <a:pt x="350" y="736"/>
                  </a:lnTo>
                  <a:lnTo>
                    <a:pt x="348" y="752"/>
                  </a:lnTo>
                  <a:lnTo>
                    <a:pt x="348" y="768"/>
                  </a:lnTo>
                  <a:lnTo>
                    <a:pt x="348" y="782"/>
                  </a:lnTo>
                  <a:lnTo>
                    <a:pt x="350" y="796"/>
                  </a:lnTo>
                  <a:lnTo>
                    <a:pt x="354" y="808"/>
                  </a:lnTo>
                  <a:lnTo>
                    <a:pt x="360" y="820"/>
                  </a:lnTo>
                  <a:lnTo>
                    <a:pt x="370" y="832"/>
                  </a:lnTo>
                  <a:lnTo>
                    <a:pt x="382" y="842"/>
                  </a:lnTo>
                  <a:lnTo>
                    <a:pt x="382" y="842"/>
                  </a:lnTo>
                  <a:lnTo>
                    <a:pt x="370" y="822"/>
                  </a:lnTo>
                  <a:lnTo>
                    <a:pt x="364" y="804"/>
                  </a:lnTo>
                  <a:lnTo>
                    <a:pt x="360" y="788"/>
                  </a:lnTo>
                  <a:lnTo>
                    <a:pt x="362" y="768"/>
                  </a:lnTo>
                  <a:lnTo>
                    <a:pt x="362" y="768"/>
                  </a:lnTo>
                  <a:close/>
                </a:path>
              </a:pathLst>
            </a:custGeom>
            <a:solidFill>
              <a:srgbClr val="4029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7014575" y="4684734"/>
            <a:ext cx="989557" cy="626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10830" y="2913345"/>
            <a:ext cx="474945" cy="55323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27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0"/>
            <a:ext cx="2362200" cy="157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94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Happens in relative pointing when the device reaches the limits of its movement range</a:t>
            </a:r>
          </a:p>
          <a:p>
            <a:r>
              <a:rPr lang="en-US" dirty="0"/>
              <a:t>The device must be manipulated out of sensing range to re-establish its sensed range of motion.</a:t>
            </a:r>
          </a:p>
          <a:p>
            <a:pPr lvl="1"/>
            <a:r>
              <a:rPr lang="en-US" sz="2000" dirty="0"/>
              <a:t>Mouse: lift the device, bring it back nearer to yourself, and move it again</a:t>
            </a:r>
          </a:p>
          <a:p>
            <a:pPr lvl="1"/>
            <a:r>
              <a:rPr lang="en-US" sz="2000" dirty="0"/>
              <a:t>Trackball: lift your thumb, place on near side of ball, and roll it again</a:t>
            </a:r>
          </a:p>
          <a:p>
            <a:pPr lvl="1"/>
            <a:r>
              <a:rPr lang="en-US" sz="2000" dirty="0"/>
              <a:t>Trackpad: Lift finger from edge of trackpad and move it to other edge</a:t>
            </a:r>
          </a:p>
        </p:txBody>
      </p:sp>
    </p:spTree>
    <p:extLst>
      <p:ext uri="{BB962C8B-B14F-4D97-AF65-F5344CB8AC3E}">
        <p14:creationId xmlns:p14="http://schemas.microsoft.com/office/powerpoint/2010/main" val="19305698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" y="0"/>
            <a:ext cx="910473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" y="0"/>
            <a:ext cx="912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54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" y="0"/>
            <a:ext cx="9135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8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809"/>
            <a:ext cx="8262796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Power law of practice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Snoddy</a:t>
            </a:r>
            <a:r>
              <a:rPr lang="en-US" sz="2200" dirty="0">
                <a:solidFill>
                  <a:srgbClr val="000000"/>
                </a:solidFill>
              </a:rPr>
              <a:t> 1926)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3371"/>
            <a:ext cx="8371206" cy="4525963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Practice decreases task time</a:t>
            </a:r>
          </a:p>
          <a:p>
            <a:pPr>
              <a:tabLst>
                <a:tab pos="27432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After n-1 trials of a task, task time on the nth trial is:</a:t>
            </a:r>
          </a:p>
          <a:p>
            <a:pPr>
              <a:buNone/>
              <a:tabLst>
                <a:tab pos="2743200" algn="l"/>
              </a:tabLst>
            </a:pPr>
            <a:endParaRPr lang="en-US" sz="4000" i="1" baseline="30000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endParaRPr lang="en-US" i="1" dirty="0">
              <a:solidFill>
                <a:srgbClr val="000000"/>
              </a:solidFill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Applies to rote motor tasks, response times, etc.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27686" y="3810000"/>
          <a:ext cx="2152316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Equation" r:id="rId4" imgW="711000" imgH="241200" progId="Equation.3">
                  <p:embed/>
                </p:oleObj>
              </mc:Choice>
              <mc:Fallback>
                <p:oleObj name="Equation" r:id="rId4" imgW="711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686" y="3810000"/>
                        <a:ext cx="2152316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Practice</a:t>
            </a:r>
            <a:r>
              <a:rPr lang="en-US" dirty="0">
                <a:solidFill>
                  <a:schemeClr val="bg1"/>
                </a:solidFill>
              </a:rPr>
              <a:t>      			Choice-reaction      	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5710" y="4993260"/>
            <a:ext cx="107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Trial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520" y="4993334"/>
            <a:ext cx="17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 of first trial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99404" y="4022158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Constant, typically</a:t>
            </a:r>
          </a:p>
          <a:p>
            <a:r>
              <a:rPr lang="en-US" dirty="0">
                <a:solidFill>
                  <a:srgbClr val="000000"/>
                </a:solidFill>
              </a:rPr>
              <a:t>.2 to .6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868742" y="4350792"/>
            <a:ext cx="672290" cy="612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634752" y="4473336"/>
            <a:ext cx="176342" cy="505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788190" y="4043026"/>
            <a:ext cx="696266" cy="1583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04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514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Learning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076"/>
            <a:ext cx="8229600" cy="2129124"/>
          </a:xfrm>
        </p:spPr>
        <p:txBody>
          <a:bodyPr>
            <a:normAutofit/>
          </a:bodyPr>
          <a:lstStyle/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Predicts rate of performance (increasing).</a:t>
            </a:r>
          </a:p>
          <a:p>
            <a:pPr>
              <a:tabLst>
                <a:tab pos="2743200" algn="l"/>
              </a:tabLst>
            </a:pPr>
            <a:endParaRPr lang="en-US" sz="4700" i="1" baseline="30000" dirty="0">
              <a:solidFill>
                <a:srgbClr val="000000"/>
              </a:solidFill>
            </a:endParaRPr>
          </a:p>
          <a:p>
            <a:pPr>
              <a:buNone/>
              <a:tabLst>
                <a:tab pos="2743200" algn="l"/>
              </a:tabLst>
            </a:pPr>
            <a:endParaRPr lang="en-US" sz="4700" i="1" baseline="30000" dirty="0">
              <a:solidFill>
                <a:srgbClr val="000000"/>
              </a:solidFill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/>
          </p:nvPr>
        </p:nvGraphicFramePr>
        <p:xfrm>
          <a:off x="3276600" y="3810000"/>
          <a:ext cx="14605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Equation" r:id="rId4" imgW="482400" imgH="228600" progId="Equation.3">
                  <p:embed/>
                </p:oleObj>
              </mc:Choice>
              <mc:Fallback>
                <p:oleObj name="Equation" r:id="rId4" imgW="48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10000"/>
                        <a:ext cx="1460500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Practice</a:t>
            </a:r>
            <a:r>
              <a:rPr lang="en-US" dirty="0">
                <a:solidFill>
                  <a:schemeClr val="bg1"/>
                </a:solidFill>
              </a:rPr>
              <a:t>      			Choice-reaction      	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0158" y="5057566"/>
            <a:ext cx="107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Trial 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7354" y="5057640"/>
            <a:ext cx="17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 of first trial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3852" y="4086464"/>
            <a:ext cx="219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Regression exponent, </a:t>
            </a:r>
          </a:p>
          <a:p>
            <a:r>
              <a:rPr lang="en-US" dirty="0">
                <a:solidFill>
                  <a:srgbClr val="000000"/>
                </a:solidFill>
              </a:rPr>
              <a:t>Typically .1 to .4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613190" y="4415098"/>
            <a:ext cx="672290" cy="6126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289586" y="4537642"/>
            <a:ext cx="176342" cy="5050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785608" y="4092384"/>
            <a:ext cx="1308838" cy="83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799111" y="1102699"/>
            <a:ext cx="1887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(Reverse power law of practice)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247584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757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Predictive power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678" y="2040908"/>
            <a:ext cx="6064100" cy="4578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 rot="16200000">
            <a:off x="761267" y="394525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WPM</a:t>
            </a:r>
          </a:p>
        </p:txBody>
      </p:sp>
      <p:sp>
        <p:nvSpPr>
          <p:cNvPr id="7" name="Freeform 6"/>
          <p:cNvSpPr/>
          <p:nvPr/>
        </p:nvSpPr>
        <p:spPr>
          <a:xfrm>
            <a:off x="4594644" y="3361734"/>
            <a:ext cx="3025342" cy="1973572"/>
          </a:xfrm>
          <a:custGeom>
            <a:avLst/>
            <a:gdLst>
              <a:gd name="connsiteX0" fmla="*/ 25052 w 2642992"/>
              <a:gd name="connsiteY0" fmla="*/ 526093 h 2217106"/>
              <a:gd name="connsiteX1" fmla="*/ 0 w 2642992"/>
              <a:gd name="connsiteY1" fmla="*/ 2217106 h 2217106"/>
              <a:gd name="connsiteX2" fmla="*/ 2642992 w 2642992"/>
              <a:gd name="connsiteY2" fmla="*/ 2016690 h 2217106"/>
              <a:gd name="connsiteX3" fmla="*/ 2580362 w 2642992"/>
              <a:gd name="connsiteY3" fmla="*/ 0 h 2217106"/>
              <a:gd name="connsiteX4" fmla="*/ 25052 w 2642992"/>
              <a:gd name="connsiteY4" fmla="*/ 526093 h 221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992" h="2217106">
                <a:moveTo>
                  <a:pt x="25052" y="526093"/>
                </a:moveTo>
                <a:lnTo>
                  <a:pt x="0" y="2217106"/>
                </a:lnTo>
                <a:lnTo>
                  <a:pt x="2642992" y="2016690"/>
                </a:lnTo>
                <a:cubicBezTo>
                  <a:pt x="2621985" y="1344464"/>
                  <a:pt x="2580362" y="672554"/>
                  <a:pt x="2580362" y="0"/>
                </a:cubicBezTo>
                <a:lnTo>
                  <a:pt x="25052" y="526093"/>
                </a:lnTo>
                <a:close/>
              </a:path>
            </a:pathLst>
          </a:custGeom>
          <a:solidFill>
            <a:srgbClr val="FFFF00">
              <a:alpha val="9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2808935"/>
            <a:ext cx="161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predictions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Practice</a:t>
            </a:r>
            <a:r>
              <a:rPr lang="en-US" dirty="0">
                <a:solidFill>
                  <a:schemeClr val="bg1"/>
                </a:solidFill>
              </a:rPr>
              <a:t>      			Choice-reaction      	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17570523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34" y="7975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Choice reaction time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Hick-Hyman law (1952, 1953)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34" y="2123122"/>
            <a:ext cx="8229600" cy="4525963"/>
          </a:xfrm>
        </p:spPr>
        <p:txBody>
          <a:bodyPr>
            <a:normAutofit/>
          </a:bodyPr>
          <a:lstStyle/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Given </a:t>
            </a: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dirty="0">
                <a:solidFill>
                  <a:srgbClr val="000000"/>
                </a:solidFill>
              </a:rPr>
              <a:t> equally probable choices, time to choose among them is approximately</a:t>
            </a:r>
            <a:endParaRPr lang="en-US" sz="4000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1/</a:t>
            </a:r>
            <a:r>
              <a:rPr lang="en-US" i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often 5-7 bits/s for subjects in their 20s</a:t>
            </a:r>
          </a:p>
          <a:p>
            <a:pPr>
              <a:tabLst>
                <a:tab pos="2743200" algn="l"/>
              </a:tabLst>
            </a:pPr>
            <a:r>
              <a:rPr lang="en-US" dirty="0">
                <a:solidFill>
                  <a:srgbClr val="000000"/>
                </a:solidFill>
              </a:rPr>
              <a:t>Alternate version for unequal probabilities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/>
          </p:nvPr>
        </p:nvGraphicFramePr>
        <p:xfrm>
          <a:off x="2743238" y="3506638"/>
          <a:ext cx="40735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Equation" r:id="rId4" imgW="1346040" imgH="215640" progId="Equation.3">
                  <p:embed/>
                </p:oleObj>
              </mc:Choice>
              <mc:Fallback>
                <p:oleObj name="Equation" r:id="rId4" imgW="1346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38" y="3506638"/>
                        <a:ext cx="4073525" cy="65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</a:t>
            </a:r>
            <a:r>
              <a:rPr lang="en-US" dirty="0">
                <a:solidFill>
                  <a:srgbClr val="3366FF"/>
                </a:solidFill>
              </a:rPr>
              <a:t>Choice-reaction      	</a:t>
            </a:r>
            <a:r>
              <a:rPr lang="en-US" dirty="0">
                <a:solidFill>
                  <a:schemeClr val="bg1"/>
                </a:solidFill>
              </a:rPr>
              <a:t>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15973395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81250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Using Hick-Hyman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30" y="2138070"/>
            <a:ext cx="4309020" cy="4525963"/>
          </a:xfrm>
        </p:spPr>
        <p:txBody>
          <a:bodyPr>
            <a:normAutofit/>
          </a:bodyPr>
          <a:lstStyle/>
          <a:p>
            <a:r>
              <a:rPr lang="en-US" sz="2800" i="1" dirty="0">
                <a:solidFill>
                  <a:srgbClr val="000000"/>
                </a:solidFill>
              </a:rPr>
              <a:t>n</a:t>
            </a:r>
            <a:r>
              <a:rPr lang="en-US" sz="2800" dirty="0">
                <a:solidFill>
                  <a:srgbClr val="000000"/>
                </a:solidFill>
              </a:rPr>
              <a:t> buttons and one button becomes highlighted. Click that button.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Can we apply it to menu design?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</a:t>
            </a:r>
            <a:r>
              <a:rPr lang="en-US" dirty="0">
                <a:solidFill>
                  <a:srgbClr val="3366FF"/>
                </a:solidFill>
              </a:rPr>
              <a:t>Choice-reaction      	</a:t>
            </a:r>
            <a:r>
              <a:rPr lang="en-US" dirty="0">
                <a:solidFill>
                  <a:schemeClr val="bg1"/>
                </a:solidFill>
              </a:rPr>
              <a:t>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78" y="2353011"/>
            <a:ext cx="2730317" cy="45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Q1 - 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Correct answer: B, The person conducting the evaluation</a:t>
            </a:r>
          </a:p>
          <a:p>
            <a:r>
              <a:rPr lang="en-US"/>
              <a:t>Heuristic evaluation is a technique in which the tester checks the user interface against a set of known good practices</a:t>
            </a:r>
          </a:p>
        </p:txBody>
      </p:sp>
    </p:spTree>
    <p:extLst>
      <p:ext uri="{BB962C8B-B14F-4D97-AF65-F5344CB8AC3E}">
        <p14:creationId xmlns:p14="http://schemas.microsoft.com/office/powerpoint/2010/main" val="2618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79756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Applications of Hick-Hyman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30" y="212312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Calculate upper and lower bounds for stylus typing on soft keyboard</a:t>
            </a:r>
          </a:p>
          <a:p>
            <a:r>
              <a:rPr lang="en-US" dirty="0">
                <a:solidFill>
                  <a:srgbClr val="000000"/>
                </a:solidFill>
              </a:rPr>
              <a:t>Model used </a:t>
            </a:r>
            <a:r>
              <a:rPr lang="en-US" dirty="0" err="1">
                <a:solidFill>
                  <a:srgbClr val="000000"/>
                </a:solidFill>
              </a:rPr>
              <a:t>Fitts</a:t>
            </a:r>
            <a:r>
              <a:rPr lang="en-US" dirty="0">
                <a:solidFill>
                  <a:srgbClr val="000000"/>
                </a:solidFill>
              </a:rPr>
              <a:t>’ law, key distances, key width, Hick-Hyman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Soukoreff</a:t>
            </a:r>
            <a:r>
              <a:rPr lang="en-US" sz="2200" dirty="0">
                <a:solidFill>
                  <a:srgbClr val="000000"/>
                </a:solidFill>
              </a:rPr>
              <a:t>, R. W. and </a:t>
            </a:r>
            <a:r>
              <a:rPr lang="en-US" sz="2200" dirty="0" err="1">
                <a:solidFill>
                  <a:srgbClr val="000000"/>
                </a:solidFill>
              </a:rPr>
              <a:t>MacKenzie</a:t>
            </a:r>
            <a:r>
              <a:rPr lang="en-US" sz="2200" dirty="0">
                <a:solidFill>
                  <a:srgbClr val="000000"/>
                </a:solidFill>
              </a:rPr>
              <a:t>, I. S. (1995) "Theoretical upper and lower bounds on typing speed using a stylus and soft keyboard." </a:t>
            </a:r>
            <a:r>
              <a:rPr lang="en-US" sz="2200" dirty="0" err="1">
                <a:solidFill>
                  <a:srgbClr val="000000"/>
                </a:solidFill>
              </a:rPr>
              <a:t>Behaviour</a:t>
            </a:r>
            <a:r>
              <a:rPr lang="en-US" sz="2200" dirty="0">
                <a:solidFill>
                  <a:srgbClr val="000000"/>
                </a:solidFill>
              </a:rPr>
              <a:t> and Information Technology 14 (6), pp. 370-379.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</a:t>
            </a:r>
            <a:r>
              <a:rPr lang="en-US" dirty="0">
                <a:solidFill>
                  <a:srgbClr val="3366FF"/>
                </a:solidFill>
              </a:rPr>
              <a:t>Choice-reaction      	</a:t>
            </a:r>
            <a:r>
              <a:rPr lang="en-US" dirty="0">
                <a:solidFill>
                  <a:schemeClr val="bg1"/>
                </a:solidFill>
              </a:rPr>
              <a:t>	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3784871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81250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Bimanual division of labor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Kinematic chain model (Guiard 1987)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30" y="2138070"/>
            <a:ext cx="5879402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Two hands play different roles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Left hand delineates “frames”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Right hand inserts “contents”</a:t>
            </a:r>
          </a:p>
          <a:p>
            <a:r>
              <a:rPr lang="en-US" dirty="0">
                <a:solidFill>
                  <a:srgbClr val="000000"/>
                </a:solidFill>
              </a:rPr>
              <a:t>Left hand performs gross actions, right hand takes fine actions.</a:t>
            </a:r>
          </a:p>
          <a:p>
            <a:r>
              <a:rPr lang="en-US" dirty="0">
                <a:solidFill>
                  <a:srgbClr val="000000"/>
                </a:solidFill>
              </a:rPr>
              <a:t>Left hand initiates manipulation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Choice-reaction      		</a:t>
            </a:r>
            <a:r>
              <a:rPr lang="en-US" dirty="0">
                <a:solidFill>
                  <a:srgbClr val="3366FF"/>
                </a:solidFill>
              </a:rPr>
              <a:t>Bimanual interaction</a:t>
            </a:r>
          </a:p>
          <a:p>
            <a:r>
              <a:rPr lang="en-US" dirty="0">
                <a:solidFill>
                  <a:schemeClr val="bg1"/>
                </a:solidFill>
              </a:rPr>
              <a:t>Just noticeable difference  		Token frequency      	Model human processor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6632" y="1955508"/>
            <a:ext cx="2807368" cy="222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96246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8125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Just noticeable difference (JND)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Weber’s law (1834)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Choice-reaction      		Bimanual interaction</a:t>
            </a:r>
          </a:p>
          <a:p>
            <a:r>
              <a:rPr lang="en-US" dirty="0">
                <a:solidFill>
                  <a:srgbClr val="3366FF"/>
                </a:solidFill>
              </a:rPr>
              <a:t>Just noticeable difference  </a:t>
            </a:r>
            <a:r>
              <a:rPr lang="en-US" dirty="0">
                <a:solidFill>
                  <a:schemeClr val="bg1"/>
                </a:solidFill>
              </a:rPr>
              <a:t>		Token frequency      	Model human processor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64" y="2275604"/>
            <a:ext cx="5378020" cy="45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9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8125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Just noticeable difference (JND)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Weber’s law (1834)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30" y="213807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Minimum amount a stimulus needs to be changed to be detected by a (human) perceiver</a:t>
            </a:r>
          </a:p>
          <a:p>
            <a:pPr marL="457200" lvl="1" indent="0">
              <a:buNone/>
            </a:pPr>
            <a:endParaRPr lang="en-US" sz="1200" dirty="0">
              <a:solidFill>
                <a:srgbClr val="000000"/>
              </a:solidFill>
            </a:endParaRP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</a:rPr>
              <a:t>Sound pitch differences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</a:rPr>
              <a:t>Sound loudness differences </a:t>
            </a:r>
            <a:r>
              <a:rPr lang="en-US" sz="2000" dirty="0">
                <a:solidFill>
                  <a:srgbClr val="000000"/>
                </a:solidFill>
              </a:rPr>
              <a:t>(at higher amplitudes)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</a:rPr>
              <a:t>Color brightness differences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</a:rPr>
              <a:t>Time intervals</a:t>
            </a:r>
          </a:p>
          <a:p>
            <a:pPr lvl="1"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</a:rPr>
              <a:t>Spatial intervals</a:t>
            </a:r>
          </a:p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Choice-reaction      		Bimanual interaction</a:t>
            </a:r>
          </a:p>
          <a:p>
            <a:r>
              <a:rPr lang="en-US" dirty="0">
                <a:solidFill>
                  <a:srgbClr val="3366FF"/>
                </a:solidFill>
              </a:rPr>
              <a:t>Just noticeable difference  </a:t>
            </a:r>
            <a:r>
              <a:rPr lang="en-US" dirty="0">
                <a:solidFill>
                  <a:schemeClr val="bg1"/>
                </a:solidFill>
              </a:rPr>
              <a:t>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20652769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82" y="81250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Weber’s law (1834)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282" y="2138070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Ratio of the JND </a:t>
            </a:r>
            <a:r>
              <a:rPr lang="en-US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∆</a:t>
            </a:r>
            <a:r>
              <a:rPr lang="en-US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dirty="0">
                <a:solidFill>
                  <a:srgbClr val="000000"/>
                </a:solidFill>
              </a:rPr>
              <a:t> to initial stimulus </a:t>
            </a:r>
            <a:r>
              <a:rPr lang="en-US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600" dirty="0">
                <a:solidFill>
                  <a:srgbClr val="000000"/>
                </a:solidFill>
              </a:rPr>
              <a:t> is a constant </a:t>
            </a:r>
            <a:r>
              <a:rPr lang="en-US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600" dirty="0">
                <a:solidFill>
                  <a:srgbClr val="000000"/>
                </a:solidFill>
              </a:rPr>
              <a:t> across magnitudes of that stimulus</a:t>
            </a:r>
            <a:br>
              <a:rPr lang="en-US" sz="2600" dirty="0">
                <a:solidFill>
                  <a:srgbClr val="000000"/>
                </a:solidFill>
              </a:rPr>
            </a:br>
            <a:r>
              <a:rPr lang="en-US" sz="2600" dirty="0">
                <a:solidFill>
                  <a:srgbClr val="000000"/>
                </a:solidFill>
              </a:rPr>
              <a:t/>
            </a:r>
            <a:br>
              <a:rPr lang="en-US" sz="2600" dirty="0">
                <a:solidFill>
                  <a:srgbClr val="000000"/>
                </a:solidFill>
              </a:rPr>
            </a:br>
            <a:r>
              <a:rPr lang="en-US" sz="2600" dirty="0">
                <a:solidFill>
                  <a:srgbClr val="000000"/>
                </a:solidFill>
              </a:rPr>
              <a:t/>
            </a:r>
            <a:br>
              <a:rPr lang="en-US" sz="2600" dirty="0">
                <a:solidFill>
                  <a:srgbClr val="000000"/>
                </a:solidFill>
              </a:rPr>
            </a:br>
            <a:r>
              <a:rPr lang="en-US" sz="2600" dirty="0">
                <a:solidFill>
                  <a:srgbClr val="000000"/>
                </a:solidFill>
              </a:rPr>
              <a:t/>
            </a:r>
            <a:br>
              <a:rPr lang="en-US" sz="2600" dirty="0">
                <a:solidFill>
                  <a:srgbClr val="000000"/>
                </a:solidFill>
              </a:rPr>
            </a:br>
            <a:endParaRPr lang="en-US" sz="2600" dirty="0">
              <a:solidFill>
                <a:srgbClr val="000000"/>
              </a:solidFill>
            </a:endParaRPr>
          </a:p>
          <a:p>
            <a:r>
              <a:rPr lang="en-US" sz="2600" dirty="0">
                <a:solidFill>
                  <a:srgbClr val="000000"/>
                </a:solidFill>
              </a:rPr>
              <a:t>i.e., the JND is a constant proportion of the original stimulus value</a:t>
            </a:r>
          </a:p>
          <a:p>
            <a:r>
              <a:rPr lang="en-US" sz="2600" dirty="0">
                <a:solidFill>
                  <a:srgbClr val="000000"/>
                </a:solidFill>
                <a:hlinkClick r:id="rId3"/>
              </a:rPr>
              <a:t>Demo from Brad Wray</a:t>
            </a:r>
            <a:endParaRPr lang="en-US" sz="2600" dirty="0">
              <a:solidFill>
                <a:srgbClr val="000000"/>
              </a:solidFill>
            </a:endParaRP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extLst/>
          </p:nvPr>
        </p:nvGraphicFramePr>
        <p:xfrm>
          <a:off x="3466396" y="2997490"/>
          <a:ext cx="2211207" cy="185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4" imgW="469800" imgH="393480" progId="Equation.3">
                  <p:embed/>
                </p:oleObj>
              </mc:Choice>
              <mc:Fallback>
                <p:oleObj name="Equation" r:id="rId4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396" y="2997490"/>
                        <a:ext cx="2211207" cy="18554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Choice-reaction      		Bimanual interaction</a:t>
            </a:r>
          </a:p>
          <a:p>
            <a:r>
              <a:rPr lang="en-US" dirty="0">
                <a:solidFill>
                  <a:srgbClr val="3366FF"/>
                </a:solidFill>
              </a:rPr>
              <a:t>Just noticeable difference  </a:t>
            </a:r>
            <a:r>
              <a:rPr lang="en-US" dirty="0">
                <a:solidFill>
                  <a:schemeClr val="bg1"/>
                </a:solidFill>
              </a:rPr>
              <a:t>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13309575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66310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30" y="1988664"/>
            <a:ext cx="8432744" cy="452596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For higher initial stimuli, must tolerate higher error</a:t>
            </a:r>
          </a:p>
          <a:p>
            <a:r>
              <a:rPr lang="en-US" sz="2800" dirty="0">
                <a:solidFill>
                  <a:srgbClr val="000000"/>
                </a:solidFill>
              </a:rPr>
              <a:t>If user’s input must change, noticeable change is proportional to strength of original input</a:t>
            </a:r>
          </a:p>
          <a:p>
            <a:pPr lvl="1"/>
            <a:endParaRPr lang="en-US" sz="1000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e.g., force generated on an isometric joystick</a:t>
            </a:r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JND found for one level can be reused for other levels of that stimulus (within a reasonable range)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Practice      			Choice-reaction      		Bimanual interaction</a:t>
            </a:r>
          </a:p>
          <a:p>
            <a:r>
              <a:rPr lang="en-US" dirty="0">
                <a:solidFill>
                  <a:srgbClr val="3366FF"/>
                </a:solidFill>
              </a:rPr>
              <a:t>Just noticeable difference  </a:t>
            </a:r>
            <a:r>
              <a:rPr lang="en-US" dirty="0">
                <a:solidFill>
                  <a:schemeClr val="bg1"/>
                </a:solidFill>
              </a:rPr>
              <a:t>		Token frequency      	Model human processor</a:t>
            </a:r>
          </a:p>
        </p:txBody>
      </p:sp>
    </p:spTree>
    <p:extLst>
      <p:ext uri="{BB962C8B-B14F-4D97-AF65-F5344CB8AC3E}">
        <p14:creationId xmlns:p14="http://schemas.microsoft.com/office/powerpoint/2010/main" val="1214010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Schmidt’s law</a:t>
            </a:r>
          </a:p>
          <a:p>
            <a:r>
              <a:rPr lang="en-US" dirty="0"/>
              <a:t>Minimum jerk law</a:t>
            </a:r>
          </a:p>
        </p:txBody>
      </p:sp>
    </p:spTree>
    <p:extLst>
      <p:ext uri="{BB962C8B-B14F-4D97-AF65-F5344CB8AC3E}">
        <p14:creationId xmlns:p14="http://schemas.microsoft.com/office/powerpoint/2010/main" val="1103548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Schmidt’s law (1979)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Open-loop pointing</a:t>
            </a:r>
          </a:p>
          <a:p>
            <a:r>
              <a:rPr lang="en-US" dirty="0"/>
              <a:t>Speed-accuracy tradeoff for timed, </a:t>
            </a:r>
            <a:r>
              <a:rPr lang="en-US" u="sng" dirty="0"/>
              <a:t>open-loop</a:t>
            </a:r>
            <a:r>
              <a:rPr lang="en-US" dirty="0"/>
              <a:t> (ballistic) movement </a:t>
            </a:r>
          </a:p>
          <a:p>
            <a:pPr lvl="1"/>
            <a:r>
              <a:rPr lang="en-US" sz="2000" dirty="0"/>
              <a:t>“flinging” and “coasting”</a:t>
            </a:r>
            <a:endParaRPr lang="en-US" dirty="0"/>
          </a:p>
          <a:p>
            <a:r>
              <a:rPr lang="en-US" u="sng" dirty="0"/>
              <a:t>Linear</a:t>
            </a:r>
            <a:r>
              <a:rPr lang="en-US" dirty="0"/>
              <a:t> relationship, not logarithmic (like </a:t>
            </a:r>
            <a:r>
              <a:rPr lang="en-US" dirty="0" err="1"/>
              <a:t>Fitts</a:t>
            </a:r>
            <a:r>
              <a:rPr lang="en-US" dirty="0"/>
              <a:t>’ law)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00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jerk law </a:t>
            </a:r>
            <a:r>
              <a:rPr lang="en-US" sz="2700" dirty="0"/>
              <a:t>(Hogan 1984)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 do humans choose how to acquire a target? </a:t>
            </a:r>
            <a:r>
              <a:rPr lang="en-US" sz="2400" dirty="0"/>
              <a:t>(degrees of freedom problem)</a:t>
            </a:r>
            <a:endParaRPr lang="en-US" dirty="0"/>
          </a:p>
          <a:p>
            <a:r>
              <a:rPr lang="en-US" dirty="0"/>
              <a:t>Claims that human movements attempt to minimize </a:t>
            </a:r>
            <a:r>
              <a:rPr lang="en-US" u="sng" dirty="0"/>
              <a:t>jerk</a:t>
            </a:r>
            <a:r>
              <a:rPr lang="en-US" dirty="0"/>
              <a:t>, which is the change in acceleration over time</a:t>
            </a:r>
          </a:p>
          <a:p>
            <a:r>
              <a:rPr lang="en-US" dirty="0"/>
              <a:t>Smooth velocity profiles result in minimal jerk</a:t>
            </a:r>
          </a:p>
        </p:txBody>
      </p:sp>
    </p:spTree>
    <p:extLst>
      <p:ext uri="{BB962C8B-B14F-4D97-AF65-F5344CB8AC3E}">
        <p14:creationId xmlns:p14="http://schemas.microsoft.com/office/powerpoint/2010/main" val="5612492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20000">
            <a:off x="1488160" y="268134"/>
            <a:ext cx="6104654" cy="630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10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en-US"/>
              <a:t>What is the gulf of execution?</a:t>
            </a:r>
          </a:p>
          <a:p>
            <a:pPr marL="0" indent="0">
              <a:buNone/>
            </a:pPr>
            <a:endParaRPr lang="en-US"/>
          </a:p>
          <a:p>
            <a:pPr marL="880110" lvl="1" indent="-514350">
              <a:buAutoNum type="alphaUcPeriod"/>
            </a:pPr>
            <a:r>
              <a:rPr lang="en-US"/>
              <a:t>The difference between the designer’s perspective and the user’s perspective</a:t>
            </a:r>
          </a:p>
          <a:p>
            <a:pPr marL="880110" lvl="1" indent="-514350">
              <a:buAutoNum type="alphaUcPeriod"/>
            </a:pPr>
            <a:r>
              <a:rPr lang="en-US"/>
              <a:t>Lag time between when the user clicks and the UI responds</a:t>
            </a:r>
          </a:p>
          <a:p>
            <a:pPr marL="880110" lvl="1" indent="-514350">
              <a:buAutoNum type="alphaUcPeriod"/>
            </a:pPr>
            <a:r>
              <a:rPr lang="en-US"/>
              <a:t>When the user doesn’t know whether their action was completed</a:t>
            </a:r>
          </a:p>
          <a:p>
            <a:pPr marL="880110" lvl="1" indent="-514350">
              <a:buAutoNum type="alphaUcPeriod"/>
            </a:pPr>
            <a:r>
              <a:rPr lang="en-US"/>
              <a:t>When the user doesn’t know how to perform an interaction</a:t>
            </a:r>
          </a:p>
          <a:p>
            <a:pPr marL="880110" lvl="1" indent="-514350">
              <a:buAutoNum type="alphaUcPeriod"/>
            </a:pPr>
            <a:endParaRPr lang="en-US"/>
          </a:p>
          <a:p>
            <a:pPr marL="880110" lvl="1" indent="-514350">
              <a:buAutoNum type="alphaU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use: endpoint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If we know how a person moves, we might be able to predict </a:t>
            </a:r>
            <a:r>
              <a:rPr lang="en-US" u="sng" dirty="0"/>
              <a:t>where</a:t>
            </a:r>
            <a:r>
              <a:rPr lang="en-US" dirty="0"/>
              <a:t> they will move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Lank, E., Cheng, Y.-C.N. and Ruiz, J. (2007) Endpoint prediction using motion kinematics. </a:t>
            </a:r>
            <a:r>
              <a:rPr lang="en-US" sz="1600" i="1" dirty="0"/>
              <a:t>Proceedings of CHI ‘07. New York: ACM Press, 637-646.</a:t>
            </a:r>
          </a:p>
          <a:p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38296" y="2837370"/>
            <a:ext cx="5459368" cy="322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23433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minimum-jerk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Movements often have “corrective tail” not predicted by the minimum jerk law</a:t>
            </a:r>
          </a:p>
        </p:txBody>
      </p:sp>
      <p:pic>
        <p:nvPicPr>
          <p:cNvPr id="4" name="Picture 4" descr="C:\Documents and Settings\hudson\My Documents\Teaching\HCI-833\Slides\Support Images\movement_balist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66800" y="2971800"/>
            <a:ext cx="2438400" cy="2166938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 rot="10800000">
            <a:off x="592435" y="3650637"/>
            <a:ext cx="461665" cy="84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 wrap="none">
            <a:sp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Velocity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00200" y="5181600"/>
            <a:ext cx="64937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</a:t>
            </a:r>
          </a:p>
        </p:txBody>
      </p:sp>
      <p:pic>
        <p:nvPicPr>
          <p:cNvPr id="7" name="Picture 7" descr="C:\Documents and Settings\hudson\My Documents\Teaching\HCI-833\Slides\Support Images\movement_with_correction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572000" y="2971800"/>
            <a:ext cx="2451100" cy="2178050"/>
          </a:xfrm>
          <a:prstGeom prst="rect">
            <a:avLst/>
          </a:prstGeom>
          <a:noFill/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 rot="10800000">
            <a:off x="4110335" y="3656987"/>
            <a:ext cx="461665" cy="848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 wrap="none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Velocity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194300" y="5187950"/>
            <a:ext cx="64937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</a:t>
            </a:r>
          </a:p>
        </p:txBody>
      </p:sp>
      <p:sp>
        <p:nvSpPr>
          <p:cNvPr id="10" name="Oval 9"/>
          <p:cNvSpPr/>
          <p:nvPr/>
        </p:nvSpPr>
        <p:spPr>
          <a:xfrm rot="1294027">
            <a:off x="6023524" y="4552448"/>
            <a:ext cx="884219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193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0091"/>
            <a:ext cx="8229600" cy="601126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biases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6308725"/>
            <a:ext cx="8081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mentalfloss.com</a:t>
            </a:r>
            <a:r>
              <a:rPr lang="en-US" dirty="0"/>
              <a:t>/article/68705/20-cognitive-biases-affect-your-decisions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0501" b="41810"/>
          <a:stretch/>
        </p:blipFill>
        <p:spPr>
          <a:xfrm>
            <a:off x="275713" y="1867437"/>
            <a:ext cx="8592572" cy="28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Q2 - 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62718" cy="4525963"/>
          </a:xfrm>
        </p:spPr>
        <p:txBody>
          <a:bodyPr/>
          <a:lstStyle/>
          <a:p>
            <a:r>
              <a:rPr lang="en-US"/>
              <a:t>Correct answer: D, When the user doesn’t know how to perform an interaction</a:t>
            </a:r>
          </a:p>
          <a:p>
            <a:r>
              <a:rPr lang="en-US"/>
              <a:t>Norman’s action cycle consists of goals, execution, evaluation (in that order)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68424C-2104-844E-812E-2F17F1D24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83"/>
          <a:stretch/>
        </p:blipFill>
        <p:spPr>
          <a:xfrm>
            <a:off x="5557646" y="1745166"/>
            <a:ext cx="3439784" cy="42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do constraints help in a design?</a:t>
            </a:r>
          </a:p>
          <a:p>
            <a:pPr marL="0" indent="0">
              <a:buNone/>
            </a:pPr>
            <a:endParaRPr lang="en-US"/>
          </a:p>
          <a:p>
            <a:pPr marL="880110" lvl="1" indent="-514350">
              <a:buAutoNum type="alphaUcPeriod"/>
            </a:pPr>
            <a:r>
              <a:rPr lang="en-US"/>
              <a:t>They make the user interface simpler</a:t>
            </a:r>
          </a:p>
          <a:p>
            <a:pPr marL="880110" lvl="1" indent="-514350">
              <a:buAutoNum type="alphaUcPeriod"/>
            </a:pPr>
            <a:r>
              <a:rPr lang="en-US"/>
              <a:t>They make it more difficult to perform “incorrect” actions</a:t>
            </a:r>
          </a:p>
          <a:p>
            <a:pPr marL="880110" lvl="1" indent="-514350">
              <a:buAutoNum type="alphaUcPeriod"/>
            </a:pPr>
            <a:r>
              <a:rPr lang="en-US"/>
              <a:t>They reduce the amount of time needed to complete the design</a:t>
            </a:r>
          </a:p>
          <a:p>
            <a:pPr marL="880110" lvl="1" indent="-514350">
              <a:buAutoNum type="alphaUcPeriod"/>
            </a:pPr>
            <a:r>
              <a:rPr lang="en-US"/>
              <a:t>They don’t, they actually make design worse</a:t>
            </a:r>
          </a:p>
          <a:p>
            <a:pPr marL="880110" lvl="1" indent="-514350">
              <a:buAutoNum type="alphaUcPeriod"/>
            </a:pPr>
            <a:endParaRPr lang="en-US"/>
          </a:p>
          <a:p>
            <a:pPr marL="880110" lvl="1" indent="-514350">
              <a:buAutoNum type="alphaU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Q3 - 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62718" cy="4525963"/>
          </a:xfrm>
        </p:spPr>
        <p:txBody>
          <a:bodyPr/>
          <a:lstStyle/>
          <a:p>
            <a:r>
              <a:rPr lang="en-US"/>
              <a:t>Correct answer: B, They make it more difficult to perform “incorrect” actions</a:t>
            </a:r>
          </a:p>
          <a:p>
            <a:r>
              <a:rPr lang="en-US"/>
              <a:t>If we never want to go directly from reverse to drive, don’t tell the user that, </a:t>
            </a:r>
            <a:r>
              <a:rPr lang="en-US" b="1"/>
              <a:t>just don’t make that an 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CFD6CE-88E4-3546-A93A-E686F7B4F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8"/>
          <a:stretch/>
        </p:blipFill>
        <p:spPr>
          <a:xfrm>
            <a:off x="6012379" y="1417638"/>
            <a:ext cx="2674421" cy="50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Which of these is an affordance?</a:t>
            </a:r>
          </a:p>
          <a:p>
            <a:pPr marL="0" indent="0">
              <a:buNone/>
            </a:pPr>
            <a:endParaRPr lang="en-US"/>
          </a:p>
          <a:p>
            <a:pPr marL="880110" lvl="1" indent="-514350">
              <a:buAutoNum type="alphaUcPeriod"/>
            </a:pPr>
            <a:r>
              <a:rPr lang="en-US"/>
              <a:t>A chair has a butt-sized flat surface</a:t>
            </a:r>
          </a:p>
          <a:p>
            <a:pPr marL="880110" lvl="1" indent="-514350">
              <a:buAutoNum type="alphaUcPeriod"/>
            </a:pPr>
            <a:r>
              <a:rPr lang="en-US"/>
              <a:t>A new app has a pop-up instruction screen</a:t>
            </a:r>
          </a:p>
          <a:p>
            <a:pPr marL="880110" lvl="1" indent="-514350">
              <a:buAutoNum type="alphaUcPeriod"/>
            </a:pPr>
            <a:r>
              <a:rPr lang="en-US"/>
              <a:t>A </a:t>
            </a:r>
            <a:r>
              <a:rPr lang="en-US" u="sng">
                <a:solidFill>
                  <a:srgbClr val="00B0F0"/>
                </a:solidFill>
              </a:rPr>
              <a:t>blue hyperlink </a:t>
            </a:r>
            <a:r>
              <a:rPr lang="en-US"/>
              <a:t>is clickable</a:t>
            </a:r>
          </a:p>
          <a:p>
            <a:pPr marL="880110" lvl="1" indent="-514350">
              <a:buAutoNum type="alphaUcPeriod"/>
            </a:pPr>
            <a:r>
              <a:rPr lang="en-US"/>
              <a:t>An application offers a help function</a:t>
            </a:r>
          </a:p>
          <a:p>
            <a:pPr marL="880110" lvl="1" indent="-514350">
              <a:buAutoNum type="alphaUcPeriod"/>
            </a:pPr>
            <a:endParaRPr lang="en-US"/>
          </a:p>
          <a:p>
            <a:pPr marL="880110" lvl="1" indent="-514350">
              <a:buAutoNum type="alphaU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Q4 - 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62718" cy="498316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Correct answer: A, chair has a butt-sized flat surface</a:t>
            </a:r>
          </a:p>
          <a:p>
            <a:r>
              <a:rPr lang="en-US"/>
              <a:t>An affordance invites the correct action in its design, without explicit instructions</a:t>
            </a:r>
          </a:p>
          <a:p>
            <a:r>
              <a:rPr lang="en-US"/>
              <a:t>Affordances suggest actions and constraints limit them</a:t>
            </a:r>
            <a:br>
              <a:rPr lang="en-US"/>
            </a:br>
            <a:r>
              <a:rPr lang="en-US"/>
              <a:t>(but the boundary is fuzzy)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983EFA-C4AD-F446-AF38-D2B77A87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29" y="16002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These are NOT affordances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6" r="-1"/>
          <a:stretch/>
        </p:blipFill>
        <p:spPr>
          <a:xfrm>
            <a:off x="457201" y="1508048"/>
            <a:ext cx="4404732" cy="745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3939"/>
            <a:ext cx="4048079" cy="96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998" y="1417638"/>
            <a:ext cx="3623217" cy="4830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1421" y="5602263"/>
            <a:ext cx="36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need instructions or have to guess, your affordance isn’t working. </a:t>
            </a:r>
          </a:p>
        </p:txBody>
      </p:sp>
    </p:spTree>
    <p:extLst>
      <p:ext uri="{BB962C8B-B14F-4D97-AF65-F5344CB8AC3E}">
        <p14:creationId xmlns:p14="http://schemas.microsoft.com/office/powerpoint/2010/main" val="25472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A7BBAB-C45B-7048-88AF-E0A9638C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Conventions vs. affordances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89BD2A-EEBF-C64E-89DE-3CBA0340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Conventions are anything that we have to learn</a:t>
            </a:r>
          </a:p>
          <a:p>
            <a:pPr lvl="1"/>
            <a:r>
              <a:rPr lang="en-US"/>
              <a:t>Would an alien (or someone who has been in a coma for 30 years) know what to do?</a:t>
            </a:r>
          </a:p>
          <a:p>
            <a:pPr lvl="1"/>
            <a:r>
              <a:rPr lang="en-US"/>
              <a:t>These are effectively arbitrary (in the mirror universe, </a:t>
            </a:r>
            <a:r>
              <a:rPr lang="en-US" i="1" baseline="-25000">
                <a:solidFill>
                  <a:srgbClr val="66FF66"/>
                </a:solidFill>
              </a:rPr>
              <a:t>hyperlinks look like this</a:t>
            </a:r>
            <a:r>
              <a:rPr lang="en-US"/>
              <a:t>)</a:t>
            </a:r>
          </a:p>
          <a:p>
            <a:r>
              <a:rPr lang="en-US"/>
              <a:t>Affordances, constraints, mappings etc. are designed to fit the action</a:t>
            </a:r>
          </a:p>
          <a:p>
            <a:pPr lvl="1"/>
            <a:r>
              <a:rPr lang="en-US"/>
              <a:t>If you changed them, they wouldn’t work anymore (you wouldn’t sit on a 50% width chair)</a:t>
            </a:r>
          </a:p>
          <a:p>
            <a:pPr lvl="1"/>
            <a:r>
              <a:rPr lang="en-US"/>
              <a:t>They’re not magic – you still need to discover them (and may miss them)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Laws of human performance</a:t>
            </a:r>
          </a:p>
          <a:p>
            <a:r>
              <a:rPr lang="en-US" dirty="0"/>
              <a:t>Or: how to use human tricks to design things better</a:t>
            </a:r>
          </a:p>
        </p:txBody>
      </p:sp>
    </p:spTree>
    <p:extLst>
      <p:ext uri="{BB962C8B-B14F-4D97-AF65-F5344CB8AC3E}">
        <p14:creationId xmlns:p14="http://schemas.microsoft.com/office/powerpoint/2010/main" val="20999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Which is an example of a </a:t>
            </a:r>
            <a:r>
              <a:rPr lang="en-US" b="1"/>
              <a:t>natural</a:t>
            </a:r>
            <a:r>
              <a:rPr lang="en-US"/>
              <a:t> mapping?</a:t>
            </a:r>
          </a:p>
          <a:p>
            <a:pPr marL="365760" lvl="1" indent="0">
              <a:buNone/>
            </a:pPr>
            <a:endParaRPr lang="en-US"/>
          </a:p>
          <a:p>
            <a:pPr marL="880110" lvl="1" indent="-514350">
              <a:buAutoNum type="alphaUcPeriod"/>
            </a:pPr>
            <a:r>
              <a:rPr lang="en-US"/>
              <a:t>Turning a knob clockwise increases volume</a:t>
            </a:r>
          </a:p>
          <a:p>
            <a:pPr marL="880110" lvl="1" indent="-514350">
              <a:buAutoNum type="alphaUcPeriod"/>
            </a:pPr>
            <a:r>
              <a:rPr lang="en-US"/>
              <a:t>Flicking a light switch up turns the light on</a:t>
            </a:r>
          </a:p>
          <a:p>
            <a:pPr marL="880110" lvl="1" indent="-514350">
              <a:buAutoNum type="alphaUcPeriod"/>
            </a:pPr>
            <a:r>
              <a:rPr lang="en-US"/>
              <a:t>Sliding a dimmer switch up increases the light level</a:t>
            </a:r>
          </a:p>
          <a:p>
            <a:pPr marL="880110" lvl="1" indent="-514350">
              <a:buAutoNum type="alphaUcPeriod"/>
            </a:pPr>
            <a:r>
              <a:rPr lang="en-US"/>
              <a:t>Pushing a wheelchair joystick forward moves the wheelchair forward</a:t>
            </a:r>
          </a:p>
          <a:p>
            <a:pPr marL="880110" lvl="1" indent="-514350">
              <a:buAutoNum type="alphaUcPeriod"/>
            </a:pPr>
            <a:r>
              <a:rPr lang="en-US"/>
              <a:t>None of the above</a:t>
            </a:r>
          </a:p>
          <a:p>
            <a:pPr marL="880110" lvl="1" indent="-514350">
              <a:buAutoNum type="alphaUcPeriod"/>
            </a:pPr>
            <a:endParaRPr lang="en-US"/>
          </a:p>
          <a:p>
            <a:pPr marL="880110" lvl="1" indent="-514350">
              <a:buAutoNum type="alphaU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Q5 - 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62718" cy="4983162"/>
          </a:xfrm>
        </p:spPr>
        <p:txBody>
          <a:bodyPr>
            <a:normAutofit/>
          </a:bodyPr>
          <a:lstStyle/>
          <a:p>
            <a:r>
              <a:rPr lang="en-US"/>
              <a:t>Correct answer: D, Pushing a wheelchair joystick forward moves the wheelchair forward</a:t>
            </a:r>
          </a:p>
          <a:p>
            <a:r>
              <a:rPr lang="en-US"/>
              <a:t>Some of these are conventions (clockwise = more, up = more)</a:t>
            </a:r>
          </a:p>
          <a:p>
            <a:r>
              <a:rPr lang="en-US"/>
              <a:t>Natural mappings involve no conversion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D28829-18B8-5C40-AB43-2D06E287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2" y="1502195"/>
            <a:ext cx="3424517" cy="256838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1A143B00-BFC7-C140-B76E-FF83242DA2F4}"/>
              </a:ext>
            </a:extLst>
          </p:cNvPr>
          <p:cNvSpPr/>
          <p:nvPr/>
        </p:nvSpPr>
        <p:spPr>
          <a:xfrm flipH="1">
            <a:off x="5369857" y="3139888"/>
            <a:ext cx="2200837" cy="57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Push this way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35B4B325-DB52-EC40-B12C-A3388287835B}"/>
              </a:ext>
            </a:extLst>
          </p:cNvPr>
          <p:cNvSpPr/>
          <p:nvPr/>
        </p:nvSpPr>
        <p:spPr>
          <a:xfrm flipH="1">
            <a:off x="5571563" y="3802669"/>
            <a:ext cx="2200837" cy="57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Move this way</a:t>
            </a:r>
          </a:p>
        </p:txBody>
      </p:sp>
    </p:spTree>
    <p:extLst>
      <p:ext uri="{BB962C8B-B14F-4D97-AF65-F5344CB8AC3E}">
        <p14:creationId xmlns:p14="http://schemas.microsoft.com/office/powerpoint/2010/main" val="36332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7385F-6341-3748-B50B-8F65832B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Natural 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195565-7696-2449-97B5-EBA7658F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2" y="2154891"/>
            <a:ext cx="38100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54FA8F-FA2C-934C-966F-5EC023C0EDCE}"/>
              </a:ext>
            </a:extLst>
          </p:cNvPr>
          <p:cNvSpPr txBox="1"/>
          <p:nvPr/>
        </p:nvSpPr>
        <p:spPr>
          <a:xfrm>
            <a:off x="6427762" y="5643830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 :)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10F648-E29F-244B-A0AF-5341218D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189" y="2146299"/>
            <a:ext cx="3830063" cy="3094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EF9596-D14C-AD4F-AC41-3958D853C070}"/>
              </a:ext>
            </a:extLst>
          </p:cNvPr>
          <p:cNvSpPr txBox="1"/>
          <p:nvPr/>
        </p:nvSpPr>
        <p:spPr>
          <a:xfrm>
            <a:off x="1819290" y="564383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:(</a:t>
            </a:r>
          </a:p>
        </p:txBody>
      </p:sp>
    </p:spTree>
    <p:extLst>
      <p:ext uri="{BB962C8B-B14F-4D97-AF65-F5344CB8AC3E}">
        <p14:creationId xmlns:p14="http://schemas.microsoft.com/office/powerpoint/2010/main" val="31366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3E6369-A99A-094D-91B0-087C010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 Q6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7F1CBC-0E79-F446-A47D-9A6154A8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7906871" cy="4983162"/>
          </a:xfrm>
        </p:spPr>
        <p:txBody>
          <a:bodyPr>
            <a:normAutofit/>
          </a:bodyPr>
          <a:lstStyle/>
          <a:p>
            <a:r>
              <a:rPr lang="en-US"/>
              <a:t>Should we do these quizzes more often?</a:t>
            </a:r>
          </a:p>
          <a:p>
            <a:pPr marL="994410" lvl="1" indent="-514350">
              <a:buAutoNum type="alphaUcPeriod"/>
            </a:pPr>
            <a:r>
              <a:rPr lang="en-US"/>
              <a:t>Yes</a:t>
            </a:r>
          </a:p>
          <a:p>
            <a:pPr marL="994410" lvl="1" indent="-514350">
              <a:buAutoNum type="alphaUcPeriod"/>
            </a:pPr>
            <a:r>
              <a:rPr lang="en-US"/>
              <a:t>No</a:t>
            </a:r>
          </a:p>
          <a:p>
            <a:pPr marL="994410" lvl="1" indent="-514350">
              <a:buAutoNum type="alphaUcPeriod"/>
            </a:pPr>
            <a:r>
              <a:rPr lang="en-US"/>
              <a:t>No opinion</a:t>
            </a:r>
          </a:p>
        </p:txBody>
      </p:sp>
    </p:spTree>
    <p:extLst>
      <p:ext uri="{BB962C8B-B14F-4D97-AF65-F5344CB8AC3E}">
        <p14:creationId xmlns:p14="http://schemas.microsoft.com/office/powerpoint/2010/main" val="32515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B276B-236F-DE41-B76C-D5E87FEF9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 on these topics?</a:t>
            </a:r>
          </a:p>
        </p:txBody>
      </p:sp>
    </p:spTree>
    <p:extLst>
      <p:ext uri="{BB962C8B-B14F-4D97-AF65-F5344CB8AC3E}">
        <p14:creationId xmlns:p14="http://schemas.microsoft.com/office/powerpoint/2010/main" val="386943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Laws of human performance</a:t>
            </a:r>
          </a:p>
        </p:txBody>
      </p:sp>
    </p:spTree>
    <p:extLst>
      <p:ext uri="{BB962C8B-B14F-4D97-AF65-F5344CB8AC3E}">
        <p14:creationId xmlns:p14="http://schemas.microsoft.com/office/powerpoint/2010/main" val="16925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Human interaction is guided by previously-observed rules</a:t>
            </a:r>
          </a:p>
          <a:p>
            <a:r>
              <a:rPr lang="en-US"/>
              <a:t>We can derive useful guidelines from these rules</a:t>
            </a:r>
          </a:p>
          <a:p>
            <a:r>
              <a:rPr lang="en-US"/>
              <a:t>Serve as basis for performance tests</a:t>
            </a:r>
          </a:p>
          <a:p>
            <a:r>
              <a:rPr lang="en-US"/>
              <a:t>We can also use these rules to appoximately model activities</a:t>
            </a:r>
          </a:p>
        </p:txBody>
      </p:sp>
    </p:spTree>
    <p:extLst>
      <p:ext uri="{BB962C8B-B14F-4D97-AF65-F5344CB8AC3E}">
        <p14:creationId xmlns:p14="http://schemas.microsoft.com/office/powerpoint/2010/main" val="5351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basic types of input in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entry</a:t>
            </a:r>
          </a:p>
          <a:p>
            <a:r>
              <a:rPr lang="en-US" dirty="0"/>
              <a:t>Pointing</a:t>
            </a:r>
          </a:p>
        </p:txBody>
      </p:sp>
    </p:spTree>
    <p:extLst>
      <p:ext uri="{BB962C8B-B14F-4D97-AF65-F5344CB8AC3E}">
        <p14:creationId xmlns:p14="http://schemas.microsoft.com/office/powerpoint/2010/main" val="13813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8652"/>
          </a:xfrm>
        </p:spPr>
        <p:txBody>
          <a:bodyPr>
            <a:normAutofit/>
          </a:bodyPr>
          <a:lstStyle/>
          <a:p>
            <a:r>
              <a:rPr lang="en-US" sz="3200" dirty="0"/>
              <a:t>Many different types of input devices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762000" y="1193290"/>
            <a:ext cx="1922758" cy="226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91000" y="1334022"/>
            <a:ext cx="1552109" cy="184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/>
          <a:srcRect t="22069" b="20000"/>
          <a:stretch>
            <a:fillRect/>
          </a:stretch>
        </p:blipFill>
        <p:spPr bwMode="auto">
          <a:xfrm>
            <a:off x="527547" y="4286250"/>
            <a:ext cx="27622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 cstate="screen">
            <a:grayscl/>
          </a:blip>
          <a:srcRect/>
          <a:stretch>
            <a:fillRect/>
          </a:stretch>
        </p:blipFill>
        <p:spPr bwMode="auto">
          <a:xfrm>
            <a:off x="6858000" y="13716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962400" y="3962400"/>
            <a:ext cx="1924050" cy="1924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9400" y="3810000"/>
            <a:ext cx="1941946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61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147"/>
          </a:xfrm>
        </p:spPr>
        <p:txBody>
          <a:bodyPr>
            <a:normAutofit fontScale="92500"/>
          </a:bodyPr>
          <a:lstStyle/>
          <a:p>
            <a:r>
              <a:rPr lang="en-US" dirty="0"/>
              <a:t>The mouse, developed by Douglas </a:t>
            </a:r>
            <a:r>
              <a:rPr lang="en-US" dirty="0" err="1"/>
              <a:t>Engelbart</a:t>
            </a:r>
            <a:r>
              <a:rPr lang="en-US" dirty="0"/>
              <a:t> in 1968</a:t>
            </a:r>
          </a:p>
          <a:p>
            <a:r>
              <a:rPr lang="en-US" dirty="0"/>
              <a:t>“Mother of all demos”: </a:t>
            </a:r>
            <a:r>
              <a:rPr lang="en-US" dirty="0">
                <a:hlinkClick r:id="rId2"/>
              </a:rPr>
              <a:t>https://www.youtube.com/watch?v=yJDv-zdhzMY</a:t>
            </a:r>
            <a:endParaRPr lang="en-US" dirty="0"/>
          </a:p>
          <a:p>
            <a:r>
              <a:rPr lang="en-US" dirty="0"/>
              <a:t>“The live demonstration featured the </a:t>
            </a:r>
            <a:r>
              <a:rPr lang="en-US" b="1" dirty="0"/>
              <a:t>introduction of the computer mouse, video conferencing, teleconferencing, hypertext, word processing, hypermedia, object addressing and dynamic file linking, bootstrapping, and a collaborative real-time editor.”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AE2E8-A71C-BA41-9A71-40099CAA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Catching up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A8A895-3FCE-FF4B-AD40-52D7680C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think about Brian Baker’s talk?</a:t>
            </a:r>
          </a:p>
          <a:p>
            <a:r>
              <a:rPr lang="en-US" dirty="0" smtClean="0"/>
              <a:t>A guest speaker Dan </a:t>
            </a:r>
            <a:r>
              <a:rPr lang="en-US" dirty="0" err="1" smtClean="0"/>
              <a:t>Ligon</a:t>
            </a:r>
            <a:r>
              <a:rPr lang="en-US" dirty="0" smtClean="0"/>
              <a:t> on Nov 15</a:t>
            </a:r>
            <a:endParaRPr lang="en-US" dirty="0" smtClean="0"/>
          </a:p>
          <a:p>
            <a:r>
              <a:rPr lang="en-US" dirty="0" smtClean="0"/>
              <a:t>Shaun </a:t>
            </a:r>
            <a:r>
              <a:rPr lang="en-US" dirty="0"/>
              <a:t>was at the </a:t>
            </a:r>
            <a:r>
              <a:rPr lang="en-US" dirty="0">
                <a:hlinkClick r:id="rId3"/>
              </a:rPr>
              <a:t>ACM ASSETS conference</a:t>
            </a:r>
            <a:r>
              <a:rPr lang="en-US" dirty="0"/>
              <a:t> in Galway, Ireland</a:t>
            </a:r>
          </a:p>
          <a:p>
            <a:r>
              <a:rPr lang="en-US" dirty="0" smtClean="0"/>
              <a:t>A </a:t>
            </a:r>
            <a:r>
              <a:rPr lang="en-US" dirty="0"/>
              <a:t>few interesting things from ASSETS…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3" y="167425"/>
            <a:ext cx="6774287" cy="326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51" y="3708042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Ivan Sutherland, Sketchpad (1963)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88568" cy="4525963"/>
          </a:xfrm>
        </p:spPr>
        <p:txBody>
          <a:bodyPr/>
          <a:lstStyle/>
          <a:p>
            <a:r>
              <a:rPr lang="en-US" dirty="0"/>
              <a:t>Light pen, </a:t>
            </a:r>
            <a:r>
              <a:rPr lang="en-US" b="1" dirty="0"/>
              <a:t>direct manipulation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https://www.youtube.com/watch?v=6orsmFndx_o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75" y="2057401"/>
            <a:ext cx="3502525" cy="26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22"/>
            <a:ext cx="6342523" cy="6706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67" y="2268578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Helvetica Neue" charset="0"/>
                <a:ea typeface="Helvetica Neue" charset="0"/>
                <a:cs typeface="Helvetica Neue" charset="0"/>
                <a:hlinkClick r:id="rId3"/>
              </a:rPr>
              <a:t>Billbuxton.com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67" y="311843"/>
            <a:ext cx="2283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 Neue" charset="0"/>
                <a:ea typeface="Helvetica Neue" charset="0"/>
                <a:cs typeface="Helvetica Neue" charset="0"/>
              </a:rPr>
              <a:t>Archive of historical input devices</a:t>
            </a:r>
          </a:p>
        </p:txBody>
      </p:sp>
    </p:spTree>
    <p:extLst>
      <p:ext uri="{BB962C8B-B14F-4D97-AF65-F5344CB8AC3E}">
        <p14:creationId xmlns:p14="http://schemas.microsoft.com/office/powerpoint/2010/main" val="7600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>
            <a:normAutofit lnSpcReduction="10000"/>
          </a:bodyPr>
          <a:lstStyle/>
          <a:p>
            <a:r>
              <a:rPr lang="en-US"/>
              <a:t>Fast, imprecise </a:t>
            </a:r>
            <a:r>
              <a:rPr lang="en-US">
                <a:solidFill>
                  <a:srgbClr val="3366FF"/>
                </a:solidFill>
              </a:rPr>
              <a:t>ballistic </a:t>
            </a:r>
            <a:r>
              <a:rPr lang="en-US"/>
              <a:t>movement</a:t>
            </a:r>
          </a:p>
          <a:p>
            <a:r>
              <a:rPr lang="en-US"/>
              <a:t>Precise, iterative </a:t>
            </a:r>
            <a:r>
              <a:rPr lang="en-US">
                <a:solidFill>
                  <a:srgbClr val="3366FF"/>
                </a:solidFill>
              </a:rPr>
              <a:t>corrective </a:t>
            </a:r>
            <a:r>
              <a:rPr lang="en-US"/>
              <a:t>movement</a:t>
            </a:r>
          </a:p>
          <a:p>
            <a:r>
              <a:rPr lang="en-US"/>
              <a:t>This is </a:t>
            </a:r>
            <a:r>
              <a:rPr lang="en-US" b="1"/>
              <a:t>closed loop</a:t>
            </a:r>
            <a:r>
              <a:rPr lang="en-US"/>
              <a:t> movement</a:t>
            </a:r>
          </a:p>
          <a:p>
            <a:r>
              <a:rPr lang="en-US"/>
              <a:t>Open loop (e.g. throwing a dart) not governed by same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057400"/>
            <a:ext cx="3784600" cy="36710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rot="5400000">
            <a:off x="6172200" y="3276600"/>
            <a:ext cx="1143000" cy="76200"/>
          </a:xfrm>
          <a:prstGeom prst="line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V="1">
            <a:off x="6629400" y="4114800"/>
            <a:ext cx="304800" cy="152400"/>
          </a:xfrm>
          <a:prstGeom prst="line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Fitts</a:t>
            </a:r>
            <a:r>
              <a:rPr lang="en-US"/>
              <a:t>’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01481" cy="494008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Developed by Paul M. </a:t>
            </a:r>
            <a:r>
              <a:rPr lang="en-US" sz="2800" dirty="0" err="1"/>
              <a:t>Fitts</a:t>
            </a:r>
            <a:r>
              <a:rPr lang="en-US" sz="2800" dirty="0"/>
              <a:t> in 1954</a:t>
            </a:r>
          </a:p>
          <a:p>
            <a:r>
              <a:rPr lang="en-US" sz="2800" dirty="0" err="1"/>
              <a:t>Fitts</a:t>
            </a:r>
            <a:r>
              <a:rPr lang="en-US" sz="2800" dirty="0"/>
              <a:t>, Paul M.; Peterson, James R. (February 1964). "Information capacity of discrete motor responses". </a:t>
            </a:r>
            <a:r>
              <a:rPr lang="en-US" sz="2800" i="1" dirty="0"/>
              <a:t>Journal of Experimental Psychology</a:t>
            </a:r>
            <a:r>
              <a:rPr lang="en-US" sz="2800" dirty="0"/>
              <a:t> </a:t>
            </a:r>
            <a:r>
              <a:rPr lang="en-US" sz="2800" b="1" dirty="0"/>
              <a:t>67</a:t>
            </a:r>
            <a:r>
              <a:rPr lang="en-US" sz="2800" dirty="0"/>
              <a:t> (2): 103–112. </a:t>
            </a:r>
            <a:r>
              <a:rPr lang="en-US" sz="2800" dirty="0">
                <a:hlinkClick r:id="rId2"/>
              </a:rPr>
              <a:t>doi:</a:t>
            </a:r>
            <a:r>
              <a:rPr lang="en-US" sz="2800" dirty="0">
                <a:hlinkClick r:id="rId3"/>
              </a:rPr>
              <a:t>10.1037/h0045689</a:t>
            </a:r>
            <a:endParaRPr lang="en-US" sz="2800" dirty="0"/>
          </a:p>
          <a:p>
            <a:r>
              <a:rPr lang="en-US" sz="2800" dirty="0"/>
              <a:t>Designed to model reciprocal pointing tasks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81" y="1224365"/>
            <a:ext cx="2985319" cy="37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Reciprocal point-select tasks</a:t>
            </a:r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2286000" y="1676400"/>
            <a:ext cx="685800" cy="426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3044" name="Rectangle 4"/>
          <p:cNvSpPr>
            <a:spLocks noChangeArrowheads="1"/>
          </p:cNvSpPr>
          <p:nvPr/>
        </p:nvSpPr>
        <p:spPr bwMode="auto">
          <a:xfrm>
            <a:off x="6019800" y="1676400"/>
            <a:ext cx="685800" cy="42672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3045" name="Line 5"/>
          <p:cNvSpPr>
            <a:spLocks noChangeShapeType="1"/>
          </p:cNvSpPr>
          <p:nvPr/>
        </p:nvSpPr>
        <p:spPr bwMode="auto">
          <a:xfrm>
            <a:off x="2590800" y="5029200"/>
            <a:ext cx="3810000" cy="0"/>
          </a:xfrm>
          <a:prstGeom prst="line">
            <a:avLst/>
          </a:prstGeom>
          <a:noFill/>
          <a:ln w="44450">
            <a:solidFill>
              <a:schemeClr val="accent6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2590800" y="2174928"/>
            <a:ext cx="3810000" cy="0"/>
          </a:xfrm>
          <a:prstGeom prst="line">
            <a:avLst/>
          </a:prstGeom>
          <a:noFill/>
          <a:ln w="44450">
            <a:solidFill>
              <a:schemeClr val="accent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5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Fitts</a:t>
            </a:r>
            <a:r>
              <a:rPr lang="en-US" dirty="0"/>
              <a:t>’ Law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</a:t>
            </a:r>
            <a:r>
              <a:rPr lang="en-US" dirty="0" err="1"/>
              <a:t>Fitts</a:t>
            </a:r>
            <a:r>
              <a:rPr lang="en-US" dirty="0"/>
              <a:t>’ Law to predict performance on a pointing task</a:t>
            </a:r>
          </a:p>
          <a:p>
            <a:pPr lvl="1"/>
            <a:r>
              <a:rPr lang="en-US" dirty="0"/>
              <a:t>Remarkably robust across devices, even underwater!</a:t>
            </a:r>
          </a:p>
          <a:p>
            <a:r>
              <a:rPr lang="en-US" dirty="0"/>
              <a:t>We can use </a:t>
            </a:r>
            <a:r>
              <a:rPr lang="en-US" dirty="0" err="1"/>
              <a:t>Fitts</a:t>
            </a:r>
            <a:r>
              <a:rPr lang="en-US" dirty="0"/>
              <a:t>’ Law to compare different interfaces or pointing devices</a:t>
            </a:r>
          </a:p>
          <a:p>
            <a:r>
              <a:rPr lang="en-US" dirty="0"/>
              <a:t>Theory from psychology that directly impacts user interface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583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factors go into </a:t>
            </a:r>
            <a:r>
              <a:rPr lang="en-US" dirty="0" err="1"/>
              <a:t>Fitts</a:t>
            </a:r>
            <a:r>
              <a:rPr lang="en-US" dirty="0"/>
              <a:t>’ Law?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Movement time = size of the target + distance to target</a:t>
            </a:r>
          </a:p>
        </p:txBody>
      </p:sp>
    </p:spTree>
    <p:extLst>
      <p:ext uri="{BB962C8B-B14F-4D97-AF65-F5344CB8AC3E}">
        <p14:creationId xmlns:p14="http://schemas.microsoft.com/office/powerpoint/2010/main" val="12115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38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MT = a + b log</a:t>
            </a:r>
            <a:r>
              <a:rPr lang="en-US" sz="2800" baseline="-25000" dirty="0"/>
              <a:t>2</a:t>
            </a:r>
            <a:r>
              <a:rPr lang="en-US" sz="2800" dirty="0"/>
              <a:t>(A / W + 1)</a:t>
            </a:r>
          </a:p>
          <a:p>
            <a:pPr lvl="1"/>
            <a:r>
              <a:rPr lang="en-US" sz="2400" dirty="0"/>
              <a:t>What kind of equation does this remind you of?</a:t>
            </a:r>
          </a:p>
          <a:p>
            <a:pPr lvl="1"/>
            <a:r>
              <a:rPr lang="en-US" sz="2400" dirty="0"/>
              <a:t>y = </a:t>
            </a:r>
            <a:r>
              <a:rPr lang="en-US" sz="2400" dirty="0" err="1"/>
              <a:t>mx</a:t>
            </a:r>
            <a:r>
              <a:rPr lang="en-US" sz="2400" dirty="0"/>
              <a:t> + b</a:t>
            </a:r>
          </a:p>
          <a:p>
            <a:endParaRPr lang="en-US" sz="2800" dirty="0"/>
          </a:p>
          <a:p>
            <a:r>
              <a:rPr lang="en-US" sz="2800" dirty="0"/>
              <a:t>MT = a + </a:t>
            </a:r>
            <a:r>
              <a:rPr lang="en-US" sz="2800" dirty="0" err="1"/>
              <a:t>b</a:t>
            </a:r>
            <a:r>
              <a:rPr lang="en-US" sz="2800" dirty="0" err="1">
                <a:solidFill>
                  <a:srgbClr val="3366FF"/>
                </a:solidFill>
              </a:rPr>
              <a:t>x</a:t>
            </a:r>
            <a:r>
              <a:rPr lang="en-US" sz="2800" dirty="0"/>
              <a:t>, where </a:t>
            </a:r>
            <a:r>
              <a:rPr lang="en-US" sz="2800" dirty="0">
                <a:solidFill>
                  <a:srgbClr val="3366FF"/>
                </a:solidFill>
              </a:rPr>
              <a:t>x = log</a:t>
            </a:r>
            <a:r>
              <a:rPr lang="en-US" sz="2800" baseline="-25000" dirty="0">
                <a:solidFill>
                  <a:srgbClr val="3366FF"/>
                </a:solidFill>
              </a:rPr>
              <a:t>2</a:t>
            </a:r>
            <a:r>
              <a:rPr lang="en-US" sz="2800" dirty="0">
                <a:solidFill>
                  <a:srgbClr val="3366FF"/>
                </a:solidFill>
              </a:rPr>
              <a:t>(A / W + 1)</a:t>
            </a:r>
          </a:p>
          <a:p>
            <a:pPr lvl="1"/>
            <a:r>
              <a:rPr lang="en-US" sz="2400" dirty="0"/>
              <a:t>x is called the Index of Difficulty (ID)</a:t>
            </a:r>
          </a:p>
          <a:p>
            <a:pPr lvl="1"/>
            <a:r>
              <a:rPr lang="en-US" sz="2400" dirty="0"/>
              <a:t>b is a </a:t>
            </a:r>
            <a:r>
              <a:rPr lang="en-US" sz="2400" b="1" dirty="0">
                <a:solidFill>
                  <a:srgbClr val="3366FF"/>
                </a:solidFill>
              </a:rPr>
              <a:t>slope</a:t>
            </a:r>
          </a:p>
        </p:txBody>
      </p:sp>
    </p:spTree>
    <p:extLst>
      <p:ext uri="{BB962C8B-B14F-4D97-AF65-F5344CB8AC3E}">
        <p14:creationId xmlns:p14="http://schemas.microsoft.com/office/powerpoint/2010/main" val="4339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39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66FF"/>
                </a:solidFill>
              </a:rPr>
              <a:t>MT </a:t>
            </a:r>
            <a:r>
              <a:rPr lang="en-US" sz="2800" dirty="0"/>
              <a:t>= a + b log</a:t>
            </a:r>
            <a:r>
              <a:rPr lang="en-US" sz="2800" baseline="-25000" dirty="0"/>
              <a:t>2</a:t>
            </a:r>
            <a:r>
              <a:rPr lang="en-US" sz="2800" dirty="0"/>
              <a:t>(A / W + 1)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3366FF"/>
                </a:solidFill>
              </a:rPr>
              <a:t>MT = movement time</a:t>
            </a:r>
          </a:p>
        </p:txBody>
      </p:sp>
    </p:spTree>
    <p:extLst>
      <p:ext uri="{BB962C8B-B14F-4D97-AF65-F5344CB8AC3E}">
        <p14:creationId xmlns:p14="http://schemas.microsoft.com/office/powerpoint/2010/main" val="7521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BAFFB6-E2DA-D34A-865E-9FB96B1D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0"/>
            <a:ext cx="7056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40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MT = a + b </a:t>
            </a:r>
            <a:r>
              <a:rPr lang="en-US" sz="2800" dirty="0">
                <a:solidFill>
                  <a:srgbClr val="3366FF"/>
                </a:solidFill>
              </a:rPr>
              <a:t>log</a:t>
            </a:r>
            <a:r>
              <a:rPr lang="en-US" sz="2800" baseline="-25000" dirty="0">
                <a:solidFill>
                  <a:srgbClr val="3366FF"/>
                </a:solidFill>
              </a:rPr>
              <a:t>2</a:t>
            </a:r>
            <a:r>
              <a:rPr lang="en-US" sz="2800" dirty="0">
                <a:solidFill>
                  <a:srgbClr val="3366FF"/>
                </a:solidFill>
              </a:rPr>
              <a:t>(A / W + 1)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/>
              <a:t>MT = movement time</a:t>
            </a:r>
          </a:p>
          <a:p>
            <a:r>
              <a:rPr lang="en-US" sz="2800" dirty="0">
                <a:solidFill>
                  <a:srgbClr val="3366FF"/>
                </a:solidFill>
              </a:rPr>
              <a:t>ID = index of difficulty</a:t>
            </a:r>
          </a:p>
        </p:txBody>
      </p:sp>
    </p:spTree>
    <p:extLst>
      <p:ext uri="{BB962C8B-B14F-4D97-AF65-F5344CB8AC3E}">
        <p14:creationId xmlns:p14="http://schemas.microsoft.com/office/powerpoint/2010/main" val="16558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41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MT = a + b log</a:t>
            </a:r>
            <a:r>
              <a:rPr lang="en-US" sz="2800" baseline="-25000" dirty="0"/>
              <a:t>2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3366FF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/ W + 1)</a:t>
            </a:r>
          </a:p>
          <a:p>
            <a:endParaRPr lang="en-US" sz="2800" dirty="0"/>
          </a:p>
          <a:p>
            <a:r>
              <a:rPr lang="en-US" sz="2800" dirty="0"/>
              <a:t>MT = movement time</a:t>
            </a:r>
          </a:p>
          <a:p>
            <a:r>
              <a:rPr lang="en-US" sz="2800" dirty="0"/>
              <a:t>ID = index of difficulty</a:t>
            </a:r>
          </a:p>
          <a:p>
            <a:r>
              <a:rPr lang="en-US" sz="2800" dirty="0">
                <a:solidFill>
                  <a:srgbClr val="3366FF"/>
                </a:solidFill>
              </a:rPr>
              <a:t>A = amplitude (distance)</a:t>
            </a:r>
          </a:p>
        </p:txBody>
      </p:sp>
    </p:spTree>
    <p:extLst>
      <p:ext uri="{BB962C8B-B14F-4D97-AF65-F5344CB8AC3E}">
        <p14:creationId xmlns:p14="http://schemas.microsoft.com/office/powerpoint/2010/main" val="6480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42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MT = a + b log</a:t>
            </a:r>
            <a:r>
              <a:rPr lang="en-US" sz="2800" baseline="-25000" dirty="0"/>
              <a:t>2</a:t>
            </a:r>
            <a:r>
              <a:rPr lang="en-US" sz="2800" dirty="0"/>
              <a:t>(A / </a:t>
            </a:r>
            <a:r>
              <a:rPr lang="en-US" sz="2800" dirty="0">
                <a:solidFill>
                  <a:srgbClr val="3366FF"/>
                </a:solidFill>
              </a:rPr>
              <a:t>W </a:t>
            </a:r>
            <a:r>
              <a:rPr lang="en-US" sz="2800" dirty="0"/>
              <a:t>+ 1)</a:t>
            </a:r>
          </a:p>
          <a:p>
            <a:endParaRPr lang="en-US" sz="2800" dirty="0"/>
          </a:p>
          <a:p>
            <a:r>
              <a:rPr lang="en-US" sz="2800" dirty="0"/>
              <a:t>MT = movement time</a:t>
            </a:r>
          </a:p>
          <a:p>
            <a:r>
              <a:rPr lang="en-US" sz="2800" dirty="0"/>
              <a:t>ID = index of difficulty</a:t>
            </a:r>
          </a:p>
          <a:p>
            <a:r>
              <a:rPr lang="en-US" sz="2800" dirty="0"/>
              <a:t>A = amplitude (distance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dirty="0">
                <a:solidFill>
                  <a:srgbClr val="3366FF"/>
                </a:solidFill>
              </a:rPr>
              <a:t>W = target width</a:t>
            </a:r>
          </a:p>
        </p:txBody>
      </p:sp>
    </p:spTree>
    <p:extLst>
      <p:ext uri="{BB962C8B-B14F-4D97-AF65-F5344CB8AC3E}">
        <p14:creationId xmlns:p14="http://schemas.microsoft.com/office/powerpoint/2010/main" val="133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43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MT = </a:t>
            </a:r>
            <a:r>
              <a:rPr lang="en-US" sz="2800" dirty="0">
                <a:solidFill>
                  <a:srgbClr val="3366FF"/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3366FF"/>
                </a:solidFill>
              </a:rPr>
              <a:t>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log</a:t>
            </a:r>
            <a:r>
              <a:rPr lang="en-US" sz="2800" baseline="-25000" dirty="0"/>
              <a:t>2</a:t>
            </a:r>
            <a:r>
              <a:rPr lang="en-US" sz="2800" dirty="0"/>
              <a:t>(A / W + 1)</a:t>
            </a:r>
          </a:p>
          <a:p>
            <a:endParaRPr lang="en-US" sz="2800" dirty="0"/>
          </a:p>
          <a:p>
            <a:r>
              <a:rPr lang="en-US" sz="2800" dirty="0"/>
              <a:t>MT = movement time</a:t>
            </a:r>
          </a:p>
          <a:p>
            <a:r>
              <a:rPr lang="en-US" sz="2800" dirty="0"/>
              <a:t>ID = index of difficulty</a:t>
            </a:r>
          </a:p>
          <a:p>
            <a:r>
              <a:rPr lang="en-US" sz="2800" dirty="0"/>
              <a:t>A = amplitude (distance)</a:t>
            </a:r>
          </a:p>
          <a:p>
            <a:r>
              <a:rPr lang="en-US" sz="2800" dirty="0"/>
              <a:t>W = target width</a:t>
            </a:r>
          </a:p>
          <a:p>
            <a:r>
              <a:rPr lang="en-US" sz="2800" dirty="0">
                <a:solidFill>
                  <a:srgbClr val="3366FF"/>
                </a:solidFill>
              </a:rPr>
              <a:t>a and b are constants (empirically determined for each device/condition)</a:t>
            </a:r>
          </a:p>
        </p:txBody>
      </p:sp>
    </p:spTree>
    <p:extLst>
      <p:ext uri="{BB962C8B-B14F-4D97-AF65-F5344CB8AC3E}">
        <p14:creationId xmlns:p14="http://schemas.microsoft.com/office/powerpoint/2010/main" val="7898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54" y="304800"/>
            <a:ext cx="3696346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Fitts</a:t>
            </a:r>
            <a:r>
              <a:rPr lang="en-US" dirty="0"/>
              <a:t>’ Law tasks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4648200"/>
            <a:ext cx="396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j-ea"/>
                <a:cs typeface="Helvetica"/>
              </a:rPr>
              <a:t>Reciprocal 1D pointing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09800"/>
            <a:ext cx="3200400" cy="243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199" y="304800"/>
            <a:ext cx="45262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29200" y="2590800"/>
            <a:ext cx="320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j-ea"/>
                <a:cs typeface="Helvetica"/>
              </a:rPr>
              <a:t>Discrete 2D pointing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733801"/>
            <a:ext cx="3238417" cy="31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696200" y="4572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j-ea"/>
                <a:cs typeface="Helvetica"/>
              </a:rPr>
              <a:t>Circular</a:t>
            </a:r>
            <a:r>
              <a:rPr kumimoji="0" lang="en-US" sz="2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/>
                <a:ea typeface="+mj-ea"/>
                <a:cs typeface="Helvetic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Helvetica"/>
                <a:ea typeface="+mj-ea"/>
                <a:cs typeface="Helvetica"/>
              </a:rPr>
              <a:t>pointing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870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Fitts’ Law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MT = movement time</a:t>
            </a:r>
          </a:p>
          <a:p>
            <a:endParaRPr lang="en-US"/>
          </a:p>
          <a:p>
            <a:r>
              <a:rPr lang="en-US"/>
              <a:t>ID = index of difficulty </a:t>
            </a:r>
          </a:p>
          <a:p>
            <a:pPr lvl="1"/>
            <a:r>
              <a:rPr lang="en-US" sz="2400"/>
              <a:t>how difficult is the task?</a:t>
            </a:r>
          </a:p>
          <a:p>
            <a:endParaRPr lang="en-US"/>
          </a:p>
          <a:p>
            <a:r>
              <a:rPr lang="en-US"/>
              <a:t>IP = index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6909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32FD88-D966-4C92-AF00-AFFCF9233C51}" type="slidenum">
              <a:rPr lang="en-US"/>
              <a:pPr/>
              <a:t>46</a:t>
            </a:fld>
            <a:endParaRPr lang="en-US"/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of difficulty (ID)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(A / W + 1)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What happens when A increases? When W increases?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Fitts’ law claims that the time to acquire a target (MT) goes up </a:t>
            </a:r>
            <a:r>
              <a:rPr lang="en-US" sz="2400" b="1" i="1" dirty="0"/>
              <a:t>linearly</a:t>
            </a:r>
            <a:r>
              <a:rPr lang="en-US" sz="2400" dirty="0"/>
              <a:t> with the </a:t>
            </a:r>
            <a:r>
              <a:rPr lang="en-US" sz="2400" b="1" i="1" dirty="0"/>
              <a:t>log </a:t>
            </a:r>
            <a:r>
              <a:rPr lang="en-US" sz="2400" dirty="0"/>
              <a:t>of the </a:t>
            </a:r>
            <a:r>
              <a:rPr lang="en-US" sz="2400" b="1" i="1" dirty="0"/>
              <a:t>ratio</a:t>
            </a:r>
            <a:r>
              <a:rPr lang="en-US" sz="2400" dirty="0"/>
              <a:t> of the movement distance (A) to target width (W)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Why is it significant that it is a ratio?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Units of A and W don’t matter!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Allows us to compare across different experiments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ID units in “bits”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Because of association with information capacity and somewhat arbitrary use of base-2 for the logarithm.</a:t>
            </a:r>
          </a:p>
        </p:txBody>
      </p:sp>
    </p:spTree>
    <p:extLst>
      <p:ext uri="{BB962C8B-B14F-4D97-AF65-F5344CB8AC3E}">
        <p14:creationId xmlns:p14="http://schemas.microsoft.com/office/powerpoint/2010/main" val="14468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B5152-6723-4796-8BCD-73CA92D0AD80}" type="slidenum">
              <a:rPr lang="en-US"/>
              <a:pPr/>
              <a:t>47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of performance (IP)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1/b is called Index of performance (IP)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MT is in seconds, IP is in bits/second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“Slope” of the line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rgbClr val="3366FF"/>
                </a:solidFill>
              </a:rPr>
              <a:t>throughput </a:t>
            </a:r>
            <a:r>
              <a:rPr lang="en-US" dirty="0"/>
              <a:t>or </a:t>
            </a:r>
            <a:r>
              <a:rPr lang="en-US" dirty="0">
                <a:solidFill>
                  <a:srgbClr val="3366FF"/>
                </a:solidFill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16829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index of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/>
              <a:t>MT = a + b log</a:t>
            </a:r>
            <a:r>
              <a:rPr lang="en-US" baseline="-25000" dirty="0"/>
              <a:t>2</a:t>
            </a:r>
            <a:r>
              <a:rPr lang="en-US" dirty="0"/>
              <a:t>(A/W + 1)</a:t>
            </a:r>
          </a:p>
          <a:p>
            <a:r>
              <a:rPr lang="en-US" dirty="0"/>
              <a:t>MT = a + b ID</a:t>
            </a:r>
          </a:p>
          <a:p>
            <a:r>
              <a:rPr lang="en-US" dirty="0"/>
              <a:t>MT/ID = b	</a:t>
            </a:r>
            <a:r>
              <a:rPr lang="en-US" sz="2400" dirty="0"/>
              <a:t>// drop ‘a’ as it is usually small</a:t>
            </a:r>
          </a:p>
          <a:p>
            <a:r>
              <a:rPr lang="en-US" dirty="0"/>
              <a:t>1/b = ID/MT</a:t>
            </a:r>
          </a:p>
          <a:p>
            <a:r>
              <a:rPr lang="en-US" dirty="0"/>
              <a:t>= </a:t>
            </a:r>
            <a:r>
              <a:rPr lang="en-US" i="1" dirty="0"/>
              <a:t>throughput in bits/s</a:t>
            </a:r>
          </a:p>
        </p:txBody>
      </p:sp>
    </p:spTree>
    <p:extLst>
      <p:ext uri="{BB962C8B-B14F-4D97-AF65-F5344CB8AC3E}">
        <p14:creationId xmlns:p14="http://schemas.microsoft.com/office/powerpoint/2010/main" val="9733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Fitts’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Comparing multiple devices</a:t>
            </a:r>
          </a:p>
          <a:p>
            <a:r>
              <a:rPr lang="en-US"/>
              <a:t>Comparing multiple users</a:t>
            </a:r>
          </a:p>
          <a:p>
            <a:r>
              <a:rPr lang="en-US"/>
              <a:t>Predicting use</a:t>
            </a:r>
          </a:p>
        </p:txBody>
      </p:sp>
    </p:spTree>
    <p:extLst>
      <p:ext uri="{BB962C8B-B14F-4D97-AF65-F5344CB8AC3E}">
        <p14:creationId xmlns:p14="http://schemas.microsoft.com/office/powerpoint/2010/main" val="8149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F32402-4297-6A44-9733-18E82565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98" y="0"/>
            <a:ext cx="698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71972-559F-45DF-A235-75AC2837E554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3ADFE3-86B3-497D-A5B6-BA440C3B6799}" type="slidenum">
              <a:rPr lang="en-US"/>
              <a:pPr/>
              <a:t>50</a:t>
            </a:fld>
            <a:endParaRPr lang="en-US"/>
          </a:p>
        </p:txBody>
      </p:sp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Fingers and thumbs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Compare index fingers to thumbs</a:t>
            </a:r>
          </a:p>
          <a:p>
            <a:r>
              <a:rPr lang="en-US" dirty="0"/>
              <a:t>Use a range of target sizes (W) and movement distances (A)</a:t>
            </a:r>
          </a:p>
          <a:p>
            <a:pPr lvl="1"/>
            <a:r>
              <a:rPr lang="en-US" dirty="0"/>
              <a:t>A range of Index of Difficulties (IDs)</a:t>
            </a:r>
          </a:p>
          <a:p>
            <a:r>
              <a:rPr lang="en-US" dirty="0"/>
              <a:t>Do all combinations with both fingers</a:t>
            </a:r>
          </a:p>
          <a:p>
            <a:r>
              <a:rPr lang="en-US" dirty="0"/>
              <a:t>What can we conclude? </a:t>
            </a:r>
          </a:p>
        </p:txBody>
      </p:sp>
    </p:spTree>
    <p:extLst>
      <p:ext uri="{BB962C8B-B14F-4D97-AF65-F5344CB8AC3E}">
        <p14:creationId xmlns:p14="http://schemas.microsoft.com/office/powerpoint/2010/main" val="282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994A-8116-4BB8-B32B-EDB254C64E2B}" type="datetime4">
              <a:rPr lang="en-US"/>
              <a:pPr/>
              <a:t>October 30, 2018</a:t>
            </a:fld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60C296-1F42-4772-9089-9F8F4EC728B7}" type="slidenum">
              <a:rPr lang="en-US"/>
              <a:pPr/>
              <a:t>51</a:t>
            </a:fld>
            <a:endParaRPr lang="en-US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4819" y="56454"/>
            <a:ext cx="8229600" cy="11430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53283" name="Line 3"/>
          <p:cNvSpPr>
            <a:spLocks noChangeShapeType="1"/>
          </p:cNvSpPr>
          <p:nvPr/>
        </p:nvSpPr>
        <p:spPr bwMode="auto">
          <a:xfrm flipV="1">
            <a:off x="762000" y="1371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284" name="Line 4"/>
          <p:cNvSpPr>
            <a:spLocks noChangeShapeType="1"/>
          </p:cNvSpPr>
          <p:nvPr/>
        </p:nvSpPr>
        <p:spPr bwMode="auto">
          <a:xfrm>
            <a:off x="533400" y="5410200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285" name="Text Box 5"/>
          <p:cNvSpPr txBox="1">
            <a:spLocks noChangeArrowheads="1"/>
          </p:cNvSpPr>
          <p:nvPr/>
        </p:nvSpPr>
        <p:spPr bwMode="auto">
          <a:xfrm rot="10800000">
            <a:off x="224010" y="2624959"/>
            <a:ext cx="461618" cy="16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none" lIns="91417" tIns="45708" rIns="91417" bIns="45708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Movement Time</a:t>
            </a:r>
          </a:p>
        </p:txBody>
      </p: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1660525" y="5522913"/>
            <a:ext cx="1828286" cy="3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08" rIns="91417" bIns="45708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Index of Difficulty</a:t>
            </a:r>
          </a:p>
        </p:txBody>
      </p:sp>
      <p:sp>
        <p:nvSpPr>
          <p:cNvPr id="353287" name="Text Box 7"/>
          <p:cNvSpPr txBox="1">
            <a:spLocks noChangeArrowheads="1"/>
          </p:cNvSpPr>
          <p:nvPr/>
        </p:nvSpPr>
        <p:spPr bwMode="auto">
          <a:xfrm>
            <a:off x="1965325" y="1408113"/>
            <a:ext cx="1331230" cy="3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08" rIns="91417" bIns="45708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Index Finger</a:t>
            </a:r>
          </a:p>
        </p:txBody>
      </p:sp>
      <p:sp>
        <p:nvSpPr>
          <p:cNvPr id="353288" name="Line 8"/>
          <p:cNvSpPr>
            <a:spLocks noChangeShapeType="1"/>
          </p:cNvSpPr>
          <p:nvPr/>
        </p:nvSpPr>
        <p:spPr bwMode="auto">
          <a:xfrm flipV="1">
            <a:off x="762000" y="3886200"/>
            <a:ext cx="3429000" cy="1143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289" name="Line 9"/>
          <p:cNvSpPr>
            <a:spLocks noChangeShapeType="1"/>
          </p:cNvSpPr>
          <p:nvPr/>
        </p:nvSpPr>
        <p:spPr bwMode="auto">
          <a:xfrm flipV="1">
            <a:off x="5029200" y="2667000"/>
            <a:ext cx="3505200" cy="2514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3290" name="Oval 10"/>
          <p:cNvSpPr>
            <a:spLocks noChangeArrowheads="1"/>
          </p:cNvSpPr>
          <p:nvPr/>
        </p:nvSpPr>
        <p:spPr bwMode="auto">
          <a:xfrm>
            <a:off x="11430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1" name="Oval 11"/>
          <p:cNvSpPr>
            <a:spLocks noChangeArrowheads="1"/>
          </p:cNvSpPr>
          <p:nvPr/>
        </p:nvSpPr>
        <p:spPr bwMode="auto">
          <a:xfrm>
            <a:off x="17526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2" name="Oval 12"/>
          <p:cNvSpPr>
            <a:spLocks noChangeArrowheads="1"/>
          </p:cNvSpPr>
          <p:nvPr/>
        </p:nvSpPr>
        <p:spPr bwMode="auto">
          <a:xfrm>
            <a:off x="15240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3" name="Oval 13"/>
          <p:cNvSpPr>
            <a:spLocks noChangeArrowheads="1"/>
          </p:cNvSpPr>
          <p:nvPr/>
        </p:nvSpPr>
        <p:spPr bwMode="auto">
          <a:xfrm>
            <a:off x="2133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4" name="Oval 14"/>
          <p:cNvSpPr>
            <a:spLocks noChangeArrowheads="1"/>
          </p:cNvSpPr>
          <p:nvPr/>
        </p:nvSpPr>
        <p:spPr bwMode="auto">
          <a:xfrm>
            <a:off x="25908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5" name="Oval 15"/>
          <p:cNvSpPr>
            <a:spLocks noChangeArrowheads="1"/>
          </p:cNvSpPr>
          <p:nvPr/>
        </p:nvSpPr>
        <p:spPr bwMode="auto">
          <a:xfrm>
            <a:off x="3124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6" name="Oval 16"/>
          <p:cNvSpPr>
            <a:spLocks noChangeArrowheads="1"/>
          </p:cNvSpPr>
          <p:nvPr/>
        </p:nvSpPr>
        <p:spPr bwMode="auto">
          <a:xfrm>
            <a:off x="3276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7" name="Oval 17"/>
          <p:cNvSpPr>
            <a:spLocks noChangeArrowheads="1"/>
          </p:cNvSpPr>
          <p:nvPr/>
        </p:nvSpPr>
        <p:spPr bwMode="auto">
          <a:xfrm>
            <a:off x="35814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3298" name="Oval 18"/>
          <p:cNvSpPr>
            <a:spLocks noChangeArrowheads="1"/>
          </p:cNvSpPr>
          <p:nvPr/>
        </p:nvSpPr>
        <p:spPr bwMode="auto">
          <a:xfrm>
            <a:off x="4114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567238" y="1371600"/>
            <a:ext cx="4271963" cy="4484688"/>
            <a:chOff x="2877" y="864"/>
            <a:chExt cx="2691" cy="2825"/>
          </a:xfrm>
        </p:grpSpPr>
        <p:sp>
          <p:nvSpPr>
            <p:cNvPr id="353300" name="Text Box 20"/>
            <p:cNvSpPr txBox="1">
              <a:spLocks noChangeArrowheads="1"/>
            </p:cNvSpPr>
            <p:nvPr/>
          </p:nvSpPr>
          <p:spPr bwMode="auto">
            <a:xfrm>
              <a:off x="4044" y="873"/>
              <a:ext cx="53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1417" tIns="45708" rIns="91417" bIns="45708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Thumb</a:t>
              </a:r>
            </a:p>
          </p:txBody>
        </p:sp>
        <p:sp>
          <p:nvSpPr>
            <p:cNvPr id="353301" name="Line 21"/>
            <p:cNvSpPr>
              <a:spLocks noChangeShapeType="1"/>
            </p:cNvSpPr>
            <p:nvPr/>
          </p:nvSpPr>
          <p:spPr bwMode="auto">
            <a:xfrm flipV="1">
              <a:off x="3168" y="864"/>
              <a:ext cx="0" cy="2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3302" name="Line 22"/>
            <p:cNvSpPr>
              <a:spLocks noChangeShapeType="1"/>
            </p:cNvSpPr>
            <p:nvPr/>
          </p:nvSpPr>
          <p:spPr bwMode="auto">
            <a:xfrm>
              <a:off x="3024" y="3408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3303" name="Text Box 23"/>
            <p:cNvSpPr txBox="1">
              <a:spLocks noChangeArrowheads="1"/>
            </p:cNvSpPr>
            <p:nvPr/>
          </p:nvSpPr>
          <p:spPr bwMode="auto">
            <a:xfrm rot="10800000">
              <a:off x="2877" y="1639"/>
              <a:ext cx="291" cy="1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lIns="91417" tIns="45708" rIns="91417" bIns="45708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Movement Time</a:t>
              </a:r>
            </a:p>
          </p:txBody>
        </p:sp>
        <p:sp>
          <p:nvSpPr>
            <p:cNvPr id="353304" name="Text Box 24"/>
            <p:cNvSpPr txBox="1">
              <a:spLocks noChangeArrowheads="1"/>
            </p:cNvSpPr>
            <p:nvPr/>
          </p:nvSpPr>
          <p:spPr bwMode="auto">
            <a:xfrm>
              <a:off x="3840" y="3456"/>
              <a:ext cx="115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1417" tIns="45708" rIns="91417" bIns="45708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</a:rPr>
                <a:t>Index of Difficulty</a:t>
              </a:r>
            </a:p>
          </p:txBody>
        </p:sp>
        <p:sp>
          <p:nvSpPr>
            <p:cNvPr id="353305" name="Oval 25"/>
            <p:cNvSpPr>
              <a:spLocks noChangeArrowheads="1"/>
            </p:cNvSpPr>
            <p:nvPr/>
          </p:nvSpPr>
          <p:spPr bwMode="auto">
            <a:xfrm>
              <a:off x="3312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06" name="Oval 26"/>
            <p:cNvSpPr>
              <a:spLocks noChangeArrowheads="1"/>
            </p:cNvSpPr>
            <p:nvPr/>
          </p:nvSpPr>
          <p:spPr bwMode="auto">
            <a:xfrm>
              <a:off x="3744" y="29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07" name="Oval 27"/>
            <p:cNvSpPr>
              <a:spLocks noChangeArrowheads="1"/>
            </p:cNvSpPr>
            <p:nvPr/>
          </p:nvSpPr>
          <p:spPr bwMode="auto">
            <a:xfrm>
              <a:off x="3696" y="27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08" name="Oval 28"/>
            <p:cNvSpPr>
              <a:spLocks noChangeArrowheads="1"/>
            </p:cNvSpPr>
            <p:nvPr/>
          </p:nvSpPr>
          <p:spPr bwMode="auto">
            <a:xfrm>
              <a:off x="3552" y="28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09" name="Oval 29"/>
            <p:cNvSpPr>
              <a:spLocks noChangeArrowheads="1"/>
            </p:cNvSpPr>
            <p:nvPr/>
          </p:nvSpPr>
          <p:spPr bwMode="auto">
            <a:xfrm>
              <a:off x="4032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10" name="Oval 30"/>
            <p:cNvSpPr>
              <a:spLocks noChangeArrowheads="1"/>
            </p:cNvSpPr>
            <p:nvPr/>
          </p:nvSpPr>
          <p:spPr bwMode="auto">
            <a:xfrm>
              <a:off x="4128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11" name="Oval 31"/>
            <p:cNvSpPr>
              <a:spLocks noChangeArrowheads="1"/>
            </p:cNvSpPr>
            <p:nvPr/>
          </p:nvSpPr>
          <p:spPr bwMode="auto">
            <a:xfrm>
              <a:off x="4464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12" name="Oval 32"/>
            <p:cNvSpPr>
              <a:spLocks noChangeArrowheads="1"/>
            </p:cNvSpPr>
            <p:nvPr/>
          </p:nvSpPr>
          <p:spPr bwMode="auto">
            <a:xfrm>
              <a:off x="4800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13" name="Oval 33"/>
            <p:cNvSpPr>
              <a:spLocks noChangeArrowheads="1"/>
            </p:cNvSpPr>
            <p:nvPr/>
          </p:nvSpPr>
          <p:spPr bwMode="auto">
            <a:xfrm>
              <a:off x="528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3314" name="Text Box 34"/>
          <p:cNvSpPr txBox="1">
            <a:spLocks noChangeArrowheads="1"/>
          </p:cNvSpPr>
          <p:nvPr/>
        </p:nvSpPr>
        <p:spPr bwMode="auto">
          <a:xfrm>
            <a:off x="2570673" y="932274"/>
            <a:ext cx="397351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08" rIns="91417" bIns="45708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Which finger has better performance?</a:t>
            </a:r>
          </a:p>
        </p:txBody>
      </p:sp>
      <p:sp>
        <p:nvSpPr>
          <p:cNvPr id="353315" name="Text Box 35"/>
          <p:cNvSpPr txBox="1">
            <a:spLocks noChangeArrowheads="1"/>
          </p:cNvSpPr>
          <p:nvPr/>
        </p:nvSpPr>
        <p:spPr bwMode="auto">
          <a:xfrm>
            <a:off x="1203325" y="2590800"/>
            <a:ext cx="2342646" cy="6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08" rIns="91417" bIns="45708">
            <a:spAutoFit/>
          </a:bodyPr>
          <a:lstStyle/>
          <a:p>
            <a:r>
              <a:rPr lang="en-US" dirty="0"/>
              <a:t>MT = a + 0.25 ID</a:t>
            </a:r>
          </a:p>
          <a:p>
            <a:r>
              <a:rPr lang="en-US" dirty="0"/>
              <a:t>b = 1/0.25 = </a:t>
            </a:r>
            <a:r>
              <a:rPr lang="en-US" dirty="0">
                <a:solidFill>
                  <a:srgbClr val="FF0000"/>
                </a:solidFill>
              </a:rPr>
              <a:t>4.00 bits/s</a:t>
            </a:r>
          </a:p>
        </p:txBody>
      </p:sp>
      <p:sp>
        <p:nvSpPr>
          <p:cNvPr id="353316" name="Text Box 36"/>
          <p:cNvSpPr txBox="1">
            <a:spLocks noChangeArrowheads="1"/>
          </p:cNvSpPr>
          <p:nvPr/>
        </p:nvSpPr>
        <p:spPr bwMode="auto">
          <a:xfrm>
            <a:off x="5257800" y="2514600"/>
            <a:ext cx="2342646" cy="6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17" tIns="45708" rIns="91417" bIns="45708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MT = a + 0.50 ID</a:t>
            </a:r>
          </a:p>
          <a:p>
            <a:r>
              <a:rPr lang="en-US" dirty="0">
                <a:solidFill>
                  <a:srgbClr val="FFFFFF"/>
                </a:solidFill>
              </a:rPr>
              <a:t>b = 1/0.50 = </a:t>
            </a:r>
            <a:r>
              <a:rPr lang="en-US" dirty="0">
                <a:solidFill>
                  <a:srgbClr val="FF0000"/>
                </a:solidFill>
              </a:rPr>
              <a:t>2.00 bits/s</a:t>
            </a: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 flipV="1">
            <a:off x="5029200" y="1371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4"/>
          <p:cNvSpPr>
            <a:spLocks noChangeShapeType="1"/>
          </p:cNvSpPr>
          <p:nvPr/>
        </p:nvSpPr>
        <p:spPr bwMode="auto">
          <a:xfrm>
            <a:off x="4800600" y="5410200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5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15" grpId="0"/>
      <p:bldP spid="3533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Devices: trackballs </a:t>
            </a:r>
            <a:r>
              <a:rPr lang="en-US" i="1" dirty="0"/>
              <a:t>vs.</a:t>
            </a:r>
            <a:r>
              <a:rPr lang="en-US" dirty="0"/>
              <a:t> mice</a:t>
            </a:r>
          </a:p>
          <a:p>
            <a:r>
              <a:rPr lang="en-US" dirty="0"/>
              <a:t>Limbs: fingers </a:t>
            </a:r>
            <a:r>
              <a:rPr lang="en-US" i="1" dirty="0"/>
              <a:t>vs.</a:t>
            </a:r>
            <a:r>
              <a:rPr lang="en-US" dirty="0"/>
              <a:t> forearms</a:t>
            </a:r>
          </a:p>
          <a:p>
            <a:r>
              <a:rPr lang="en-US" dirty="0"/>
              <a:t>Populations: elders </a:t>
            </a:r>
            <a:r>
              <a:rPr lang="en-US" i="1" dirty="0"/>
              <a:t>vs.</a:t>
            </a:r>
            <a:r>
              <a:rPr lang="en-US" dirty="0"/>
              <a:t> children</a:t>
            </a:r>
          </a:p>
        </p:txBody>
      </p:sp>
    </p:spTree>
    <p:extLst>
      <p:ext uri="{BB962C8B-B14F-4D97-AF65-F5344CB8AC3E}">
        <p14:creationId xmlns:p14="http://schemas.microsoft.com/office/powerpoint/2010/main" val="7379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error?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Fitts</a:t>
            </a:r>
            <a:r>
              <a:rPr lang="en-US" dirty="0"/>
              <a:t>’ Law is about speed, not accuracy</a:t>
            </a:r>
          </a:p>
          <a:p>
            <a:r>
              <a:rPr lang="en-US" dirty="0"/>
              <a:t>In fact, </a:t>
            </a:r>
            <a:r>
              <a:rPr lang="en-US" dirty="0" err="1"/>
              <a:t>Fitts</a:t>
            </a:r>
            <a:r>
              <a:rPr lang="en-US" dirty="0"/>
              <a:t>’ Law assumes a 4% error rate</a:t>
            </a:r>
          </a:p>
          <a:p>
            <a:pPr lvl="1"/>
            <a:r>
              <a:rPr lang="en-US" dirty="0"/>
              <a:t>Can correct our data post-hoc if it doesn’t fit</a:t>
            </a:r>
          </a:p>
          <a:p>
            <a:r>
              <a:rPr lang="en-US" dirty="0"/>
              <a:t>In most interaction, we face </a:t>
            </a:r>
            <a:r>
              <a:rPr lang="en-US" b="1" dirty="0"/>
              <a:t>speed/accuracy trade-offs</a:t>
            </a:r>
            <a:endParaRPr lang="en-US" dirty="0"/>
          </a:p>
          <a:p>
            <a:r>
              <a:rPr lang="en-US" dirty="0"/>
              <a:t>Later models have focused on measuring  errors</a:t>
            </a:r>
          </a:p>
        </p:txBody>
      </p:sp>
    </p:spTree>
    <p:extLst>
      <p:ext uri="{BB962C8B-B14F-4D97-AF65-F5344CB8AC3E}">
        <p14:creationId xmlns:p14="http://schemas.microsoft.com/office/powerpoint/2010/main" val="14575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0481" y="5143995"/>
            <a:ext cx="7904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charset="0"/>
              </a:rPr>
              <a:t>Jacob O. </a:t>
            </a:r>
            <a:r>
              <a:rPr lang="en-US" dirty="0" err="1">
                <a:latin typeface="Verdana" charset="0"/>
              </a:rPr>
              <a:t>Wobbrock</a:t>
            </a:r>
            <a:r>
              <a:rPr lang="en-US" dirty="0">
                <a:latin typeface="Verdana" charset="0"/>
              </a:rPr>
              <a:t>, Edward </a:t>
            </a:r>
            <a:r>
              <a:rPr lang="en-US" dirty="0" err="1">
                <a:latin typeface="Verdana" charset="0"/>
              </a:rPr>
              <a:t>Cutrell</a:t>
            </a:r>
            <a:r>
              <a:rPr lang="en-US" dirty="0">
                <a:latin typeface="Verdana" charset="0"/>
              </a:rPr>
              <a:t>, Susumu Harada, and I. Scott </a:t>
            </a:r>
            <a:r>
              <a:rPr lang="en-US" dirty="0" err="1">
                <a:latin typeface="Verdana" charset="0"/>
              </a:rPr>
              <a:t>MacKenzie</a:t>
            </a:r>
            <a:r>
              <a:rPr lang="en-US" dirty="0">
                <a:latin typeface="Verdana" charset="0"/>
              </a:rPr>
              <a:t>. 2008. An error model for pointing based on </a:t>
            </a:r>
            <a:r>
              <a:rPr lang="en-US" dirty="0" err="1">
                <a:latin typeface="Verdana" charset="0"/>
              </a:rPr>
              <a:t>Fitts</a:t>
            </a:r>
            <a:r>
              <a:rPr lang="en-US" dirty="0">
                <a:latin typeface="Verdana" charset="0"/>
              </a:rPr>
              <a:t>' law. In </a:t>
            </a:r>
            <a:r>
              <a:rPr lang="en-US" i="1" dirty="0">
                <a:latin typeface="Verdana" charset="0"/>
              </a:rPr>
              <a:t>Proceedings of the SIGCHI Conference on Human Factors in Computing Systems</a:t>
            </a:r>
            <a:r>
              <a:rPr lang="en-US" dirty="0">
                <a:latin typeface="Verdana" charset="0"/>
              </a:rPr>
              <a:t> (CHI '08). ACM, New York, NY, USA, 1613-1622. DOI=http://</a:t>
            </a:r>
            <a:r>
              <a:rPr lang="en-US" dirty="0" err="1">
                <a:latin typeface="Verdana" charset="0"/>
              </a:rPr>
              <a:t>dx.doi.org</a:t>
            </a:r>
            <a:r>
              <a:rPr lang="en-US" dirty="0">
                <a:latin typeface="Verdana" charset="0"/>
              </a:rPr>
              <a:t>/10.1145/1357054.1357306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464304"/>
            <a:ext cx="5892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7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try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a 12-key keypad that Fitts Law tells us should be </a:t>
            </a:r>
            <a:r>
              <a:rPr lang="en-US" b="1"/>
              <a:t>good</a:t>
            </a:r>
          </a:p>
          <a:p>
            <a:r>
              <a:rPr lang="en-US"/>
              <a:t>Design a 12-key keypad that Fitts Law tells us should be </a:t>
            </a:r>
            <a:r>
              <a:rPr lang="en-US" b="1"/>
              <a:t>bad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Taking advantage of </a:t>
            </a:r>
            <a:r>
              <a:rPr lang="en-US" sz="3600" dirty="0" err="1"/>
              <a:t>Fitts</a:t>
            </a:r>
            <a:r>
              <a:rPr lang="en-US" sz="3600" dirty="0"/>
              <a:t>’ Law in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that </a:t>
            </a:r>
            <a:r>
              <a:rPr lang="en-US" dirty="0" err="1"/>
              <a:t>Fitts</a:t>
            </a:r>
            <a:r>
              <a:rPr lang="en-US" dirty="0"/>
              <a:t>’ Law holds true, what can we do to improve performance of our designs?</a:t>
            </a:r>
          </a:p>
          <a:p>
            <a:endParaRPr lang="en-US" dirty="0"/>
          </a:p>
          <a:p>
            <a:r>
              <a:rPr lang="en-US" dirty="0"/>
              <a:t>MT = a + b log</a:t>
            </a:r>
            <a:r>
              <a:rPr lang="en-US" baseline="-25000" dirty="0"/>
              <a:t>2</a:t>
            </a:r>
            <a:r>
              <a:rPr lang="en-US" dirty="0"/>
              <a:t>(A / W + 1)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will be improved when targets are </a:t>
            </a:r>
            <a:r>
              <a:rPr lang="en-US" b="1" dirty="0"/>
              <a:t>nearby </a:t>
            </a:r>
            <a:r>
              <a:rPr lang="en-US" dirty="0"/>
              <a:t>and </a:t>
            </a:r>
            <a:r>
              <a:rPr lang="en-US" b="1" dirty="0"/>
              <a:t>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Edges and corners have infinite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55000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90150" r="84867"/>
          <a:stretch>
            <a:fillRect/>
          </a:stretch>
        </p:blipFill>
        <p:spPr>
          <a:xfrm>
            <a:off x="533400" y="5334000"/>
            <a:ext cx="2317750" cy="1110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29311" b="38732"/>
          <a:stretch>
            <a:fillRect/>
          </a:stretch>
        </p:blipFill>
        <p:spPr>
          <a:xfrm>
            <a:off x="4038600" y="3276600"/>
            <a:ext cx="4686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Menu options surround the cursor?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dirty="0" err="1"/>
              <a:t>Fitts</a:t>
            </a:r>
            <a:r>
              <a:rPr lang="en-US" dirty="0"/>
              <a:t> Law’</a:t>
            </a:r>
            <a:br>
              <a:rPr lang="en-US" dirty="0"/>
            </a:br>
            <a:r>
              <a:rPr lang="en-US" dirty="0"/>
              <a:t>say about these?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21" y="2424040"/>
            <a:ext cx="3983064" cy="39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4BE5B3-2D71-5741-8C31-DFBFC4E5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75" y="0"/>
            <a:ext cx="6995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Marking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8326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https://www.youtube.com/watch?v=dtH9GdFSQaw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56" y="2890423"/>
            <a:ext cx="6078029" cy="37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Reducing pointing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there times when we want to </a:t>
            </a:r>
            <a:r>
              <a:rPr lang="en-US" b="1" dirty="0"/>
              <a:t>increase</a:t>
            </a:r>
            <a:r>
              <a:rPr lang="en-US" dirty="0"/>
              <a:t> the difficulty of acquiring a target?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Reducing pointing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Are there times when we want to increase the difficulty of acquiring a target?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What does Fitts’ Law tell us?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contrast="-43000"/>
          </a:blip>
          <a:stretch>
            <a:fillRect/>
          </a:stretch>
        </p:blipFill>
        <p:spPr>
          <a:xfrm>
            <a:off x="762000" y="2819400"/>
            <a:ext cx="7518400" cy="33401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520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area vs. target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hit area of the target (the “clickable” area) can be different than the on screen target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15" t="5115" b="45633"/>
          <a:stretch/>
        </p:blipFill>
        <p:spPr>
          <a:xfrm>
            <a:off x="4572000" y="3373929"/>
            <a:ext cx="3890073" cy="34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area vs. target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hit area of the target (the “clickable” area) can be different than the on screen target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915" t="5115" b="45633"/>
          <a:stretch/>
        </p:blipFill>
        <p:spPr>
          <a:xfrm>
            <a:off x="4572000" y="3373929"/>
            <a:ext cx="3890073" cy="34840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61695" y="3657600"/>
            <a:ext cx="960895" cy="3874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Fitts</a:t>
            </a:r>
            <a:r>
              <a:rPr lang="en-US" dirty="0"/>
              <a:t>’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tools for testing different input devices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http://www.yorku.ca/mack/FittsLawSoftware/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7803"/>
            <a:ext cx="9144000" cy="37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beat </a:t>
            </a:r>
            <a:r>
              <a:rPr lang="en-US" dirty="0" err="1"/>
              <a:t>Fitts</a:t>
            </a:r>
            <a:r>
              <a:rPr lang="en-US" dirty="0"/>
              <a:t>’ Law? How?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(this is called pointing facilitation)</a:t>
            </a:r>
          </a:p>
          <a:p>
            <a:r>
              <a:rPr lang="en-US" dirty="0"/>
              <a:t>Snap to target -&gt; magnetic pointing</a:t>
            </a:r>
          </a:p>
          <a:p>
            <a:r>
              <a:rPr lang="en-US" dirty="0"/>
              <a:t>Reposition pointer</a:t>
            </a:r>
          </a:p>
        </p:txBody>
      </p:sp>
    </p:spTree>
    <p:extLst>
      <p:ext uri="{BB962C8B-B14F-4D97-AF65-F5344CB8AC3E}">
        <p14:creationId xmlns:p14="http://schemas.microsoft.com/office/powerpoint/2010/main" val="5402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cursors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Cursor hot spot is no longer just a single point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 an entire area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 Fitts’ law properties of this design?</a:t>
            </a:r>
          </a:p>
        </p:txBody>
      </p:sp>
      <p:sp>
        <p:nvSpPr>
          <p:cNvPr id="6" name="Left Arrow 5"/>
          <p:cNvSpPr/>
          <p:nvPr/>
        </p:nvSpPr>
        <p:spPr>
          <a:xfrm rot="3836786">
            <a:off x="2363408" y="2850030"/>
            <a:ext cx="554728" cy="287382"/>
          </a:xfrm>
          <a:prstGeom prst="leftArrow">
            <a:avLst>
              <a:gd name="adj1" fmla="val 27527"/>
              <a:gd name="adj2" fmla="val 122621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4-Point Star 6"/>
          <p:cNvSpPr/>
          <p:nvPr/>
        </p:nvSpPr>
        <p:spPr>
          <a:xfrm>
            <a:off x="2248422" y="2710841"/>
            <a:ext cx="282879" cy="282879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43600" y="36576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39000" y="464820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45501" y="4259046"/>
            <a:ext cx="1371600" cy="1371600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2223 C 0.01059 0.01181 0.00833 0.02061 0.01302 0.01112 C 0.01788 0.00232 0.01823 -0.01041 0.02569 -0.01458 C 0.02812 -0.02453 0.02708 -0.02638 0.03403 -0.02916 C 0.03733 -0.03726 0.04167 -0.04004 0.0467 -0.0456 C 0.05312 -0.05277 0.05799 -0.0618 0.06545 -0.06574 C 0.06944 -0.07453 0.07587 -0.08263 0.08281 -0.08587 C 0.08872 -0.09513 0.09757 -0.10162 0.1059 -0.10393 C 0.11128 -0.1081 0.11667 -0.11087 0.12205 -0.11527 C 0.12917 -0.1206 0.13542 -0.12569 0.14288 -0.12939 C 0.14878 -0.13217 0.15208 -0.13657 0.15799 -0.13865 C 0.16372 -0.14282 0.16997 -0.14513 0.17535 -0.14953 C 0.18663 -0.15833 0.19896 -0.16574 0.21163 -0.16574 " pathEditMode="relative" rAng="0" ptsTypes="AAAAAAAAAAA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Bubble cursor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Dynamically resize an area cursor to contain the closest target but not the second closest.</a:t>
            </a:r>
          </a:p>
          <a:p>
            <a:r>
              <a:rPr lang="en-US" dirty="0">
                <a:solidFill>
                  <a:schemeClr val="bg1"/>
                </a:solidFill>
              </a:rPr>
              <a:t>Use a second bubble when the main area cursor intersects but does not fully contain a target.</a:t>
            </a:r>
          </a:p>
          <a:p>
            <a:endParaRPr lang="en-US" sz="2000" dirty="0">
              <a:solidFill>
                <a:schemeClr val="bg1"/>
              </a:solidFill>
              <a:hlinkClick r:id="" action="ppaction://noaction"/>
            </a:endParaRPr>
          </a:p>
          <a:p>
            <a:r>
              <a:rPr lang="en-US" sz="2000" dirty="0">
                <a:solidFill>
                  <a:schemeClr val="bg1"/>
                </a:solidFill>
                <a:hlinkClick r:id="" action="ppaction://noaction"/>
              </a:rPr>
              <a:t>http://www.dgp.toronto.edu/~tovi/videos/bubblercursor.mov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066800"/>
            <a:ext cx="27591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657600"/>
            <a:ext cx="2768581" cy="211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833991" y="6019800"/>
            <a:ext cx="331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(Grossman &amp; Balakrishnan, 2005)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248361"/>
            <a:ext cx="868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Black" pitchFamily="34" charset="0"/>
              </a:rPr>
              <a:t>Grossman  &amp; Balakrishnan 2005</a:t>
            </a:r>
          </a:p>
        </p:txBody>
      </p:sp>
    </p:spTree>
    <p:extLst>
      <p:ext uri="{BB962C8B-B14F-4D97-AF65-F5344CB8AC3E}">
        <p14:creationId xmlns:p14="http://schemas.microsoft.com/office/powerpoint/2010/main" val="116930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Hover Widgets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5091193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hover state of a stylus to access nearby targets</a:t>
            </a:r>
          </a:p>
          <a:p>
            <a:r>
              <a:rPr lang="en-US" dirty="0">
                <a:solidFill>
                  <a:schemeClr val="bg1"/>
                </a:solidFill>
              </a:rPr>
              <a:t>Effectively adding more input capabilities</a:t>
            </a:r>
          </a:p>
          <a:p>
            <a:r>
              <a:rPr lang="en-US" dirty="0">
                <a:solidFill>
                  <a:schemeClr val="bg1"/>
                </a:solidFill>
              </a:rPr>
              <a:t>Grossman et al.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https://www.youtube.com/watch?v=WPbiPn1b1zQ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376" y="1600200"/>
            <a:ext cx="3122908" cy="229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2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4CD2F4-5137-944E-922D-20CBB6E9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Norman’s </a:t>
            </a:r>
            <a:r>
              <a:rPr lang="en-US" sz="3200" i="1"/>
              <a:t>Design of Everyday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81B18C-8408-6449-8576-E3D7616E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59506" cy="4760259"/>
          </a:xfrm>
        </p:spPr>
        <p:txBody>
          <a:bodyPr>
            <a:normAutofit fontScale="92500" lnSpcReduction="10000"/>
          </a:bodyPr>
          <a:lstStyle/>
          <a:p>
            <a:r>
              <a:rPr lang="en-US" sz="2600"/>
              <a:t>Added Chapter 1 PDF to Canvas</a:t>
            </a:r>
          </a:p>
          <a:p>
            <a:pPr lvl="1"/>
            <a:r>
              <a:rPr lang="en-US" sz="2600"/>
              <a:t>Highly recommend reading it</a:t>
            </a:r>
          </a:p>
          <a:p>
            <a:pPr lvl="1"/>
            <a:r>
              <a:rPr lang="en-US" sz="2600"/>
              <a:t>Whole book is worth reading</a:t>
            </a:r>
          </a:p>
          <a:p>
            <a:r>
              <a:rPr lang="en-US" sz="2600" b="1">
                <a:solidFill>
                  <a:srgbClr val="FFFF00"/>
                </a:solidFill>
              </a:rPr>
              <a:t>Big idea: we can understand why interfaces work (or don’t) by understanding the cognitive processes of using them</a:t>
            </a:r>
          </a:p>
          <a:p>
            <a:r>
              <a:rPr lang="en-US" sz="2600" b="1">
                <a:solidFill>
                  <a:srgbClr val="FFFF00"/>
                </a:solidFill>
              </a:rPr>
              <a:t>Big idea 2: it’s easy to get distracted by UI frameworks, widgets, etc. – but these rules apply even to very simple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B28406-3F60-5149-B726-F831D836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59" y="2105024"/>
            <a:ext cx="231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Fitts Law is an approximation (but one that happens to work well)</a:t>
            </a:r>
          </a:p>
          <a:p>
            <a:r>
              <a:rPr lang="en-US"/>
              <a:t>Doesn’t tell us anything about underlying mechanisms</a:t>
            </a:r>
          </a:p>
          <a:p>
            <a:r>
              <a:rPr lang="en-US"/>
              <a:t>But is useful for design</a:t>
            </a:r>
            <a:r>
              <a:rPr lang="mr-IN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laws of human performance</a:t>
            </a:r>
          </a:p>
        </p:txBody>
      </p:sp>
    </p:spTree>
    <p:extLst>
      <p:ext uri="{BB962C8B-B14F-4D97-AF65-F5344CB8AC3E}">
        <p14:creationId xmlns:p14="http://schemas.microsoft.com/office/powerpoint/2010/main" val="5185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854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/>
              <a:t>Movement: Schmidt’s law (1979) and Minimum jerk law (Hogan 1984)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Power law of practice (</a:t>
            </a:r>
            <a:r>
              <a:rPr lang="en-US" sz="2400" dirty="0" err="1"/>
              <a:t>Snoddy</a:t>
            </a:r>
            <a:r>
              <a:rPr lang="en-US" sz="2400" dirty="0"/>
              <a:t> 1926)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Hick-Hyman law of choice reaction time (Hick 1952, Hyman 1953)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Kinematic chain model of bimanual interaction (Guiard 1987)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Weber’s law of Just Noticeable Differences (Weber 1834)</a:t>
            </a:r>
          </a:p>
          <a:p>
            <a:pPr>
              <a:spcBef>
                <a:spcPts val="800"/>
              </a:spcBef>
            </a:pPr>
            <a:r>
              <a:rPr lang="en-US" sz="2400" dirty="0" err="1"/>
              <a:t>Zipf’s</a:t>
            </a:r>
            <a:r>
              <a:rPr lang="en-US" sz="2400" dirty="0"/>
              <a:t> law of token frequencies in languages (</a:t>
            </a:r>
            <a:r>
              <a:rPr lang="en-US" sz="2400" dirty="0" err="1"/>
              <a:t>Zipf</a:t>
            </a:r>
            <a:r>
              <a:rPr lang="en-US" sz="2400" dirty="0"/>
              <a:t> 1935)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Model-Human Processor (MHP)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More details at the end of the slides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5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74" y="8424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Token frequencies in language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400" dirty="0" err="1">
                <a:solidFill>
                  <a:srgbClr val="000000"/>
                </a:solidFill>
              </a:rPr>
              <a:t>Zipf’s</a:t>
            </a:r>
            <a:r>
              <a:rPr lang="en-US" sz="2400" dirty="0">
                <a:solidFill>
                  <a:srgbClr val="000000"/>
                </a:solidFill>
              </a:rPr>
              <a:t> law (1935)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24" y="2167966"/>
            <a:ext cx="2635584" cy="45259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A word’s frequency is inversely proportional to its rank</a:t>
            </a:r>
          </a:p>
        </p:txBody>
      </p:sp>
      <p:pic>
        <p:nvPicPr>
          <p:cNvPr id="5" name="Picture 4" descr="C:\Users\wobbrock\Desktop\mobydic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5448" y="2274008"/>
            <a:ext cx="5828552" cy="40786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209064" y="2460784"/>
            <a:ext cx="1740713" cy="70788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Words from </a:t>
            </a:r>
            <a:r>
              <a:rPr lang="en-US" sz="2000" b="1" i="1" dirty="0">
                <a:latin typeface="Helvetica"/>
                <a:cs typeface="Helvetica"/>
              </a:rPr>
              <a:t>Moby Dick</a:t>
            </a:r>
          </a:p>
        </p:txBody>
      </p:sp>
    </p:spTree>
    <p:extLst>
      <p:ext uri="{BB962C8B-B14F-4D97-AF65-F5344CB8AC3E}">
        <p14:creationId xmlns:p14="http://schemas.microsoft.com/office/powerpoint/2010/main" val="16040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human performance</a:t>
            </a:r>
          </a:p>
        </p:txBody>
      </p:sp>
    </p:spTree>
    <p:extLst>
      <p:ext uri="{BB962C8B-B14F-4D97-AF65-F5344CB8AC3E}">
        <p14:creationId xmlns:p14="http://schemas.microsoft.com/office/powerpoint/2010/main" val="20150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human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know how long it takes for elementary operations</a:t>
            </a:r>
            <a:r>
              <a:rPr lang="mr-IN"/>
              <a:t>…</a:t>
            </a:r>
            <a:endParaRPr lang="en-US"/>
          </a:p>
          <a:p>
            <a:r>
              <a:rPr lang="mr-IN"/>
              <a:t>…</a:t>
            </a:r>
            <a:r>
              <a:rPr lang="en-US"/>
              <a:t> and we can identify the elementary operations to complete a task</a:t>
            </a:r>
            <a:r>
              <a:rPr lang="mr-IN"/>
              <a:t>…</a:t>
            </a:r>
            <a:endParaRPr lang="en-US"/>
          </a:p>
          <a:p>
            <a:r>
              <a:rPr lang="mr-IN"/>
              <a:t>…</a:t>
            </a:r>
            <a:r>
              <a:rPr lang="en-US"/>
              <a:t>we can (roughly) estimate task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45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282" y="78587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000000"/>
                </a:solidFill>
              </a:rPr>
              <a:t>Model Human Processor (MHP)</a:t>
            </a:r>
            <a:br>
              <a:rPr lang="en-US" altLang="en-US" sz="4000" dirty="0">
                <a:solidFill>
                  <a:srgbClr val="000000"/>
                </a:solidFill>
              </a:rPr>
            </a:br>
            <a:r>
              <a:rPr lang="en-US" altLang="en-US" sz="2200" dirty="0">
                <a:solidFill>
                  <a:srgbClr val="000000"/>
                </a:solidFill>
              </a:rPr>
              <a:t>(Card et al., 1983)</a:t>
            </a:r>
            <a:endParaRPr lang="en-US" altLang="en-US" sz="4000" dirty="0">
              <a:solidFill>
                <a:srgbClr val="00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42282" y="2310063"/>
            <a:ext cx="8229600" cy="4144772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Approximate predictions of gross human behavior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Unify perception, cognition, and action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Provide “good enough” answer to guide design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Provide explanation for and support empirical results</a:t>
            </a:r>
          </a:p>
        </p:txBody>
      </p:sp>
    </p:spTree>
    <p:extLst>
      <p:ext uri="{BB962C8B-B14F-4D97-AF65-F5344CB8AC3E}">
        <p14:creationId xmlns:p14="http://schemas.microsoft.com/office/powerpoint/2010/main" val="18590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30" y="782612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Demonstration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>
          <a:xfrm>
            <a:off x="457230" y="2108174"/>
            <a:ext cx="8229600" cy="45259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When I clap, 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you knock on the table</a:t>
            </a:r>
            <a:endParaRPr lang="en-US" alt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282" y="8125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What just happened?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42282" y="213807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tabLst>
                <a:tab pos="4175125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Three interacting systems</a:t>
            </a:r>
          </a:p>
          <a:p>
            <a:pPr marL="971550" lvl="1" indent="-514350">
              <a:spcBef>
                <a:spcPts val="1600"/>
              </a:spcBef>
              <a:buFont typeface="+mj-lt"/>
              <a:buAutoNum type="arabicPeriod"/>
              <a:tabLst>
                <a:tab pos="4175125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Perceptual </a:t>
            </a:r>
            <a:r>
              <a:rPr lang="en-US" altLang="en-US" sz="2000" dirty="0">
                <a:solidFill>
                  <a:srgbClr val="000000"/>
                </a:solidFill>
              </a:rPr>
              <a:t>(hear clap)  </a:t>
            </a:r>
          </a:p>
          <a:p>
            <a:pPr marL="971550" lvl="1" indent="-514350">
              <a:buFont typeface="+mj-lt"/>
              <a:buAutoNum type="arabicPeriod"/>
              <a:tabLst>
                <a:tab pos="4175125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Cognitive </a:t>
            </a:r>
            <a:r>
              <a:rPr lang="en-US" altLang="en-US" sz="2000" dirty="0">
                <a:solidFill>
                  <a:srgbClr val="000000"/>
                </a:solidFill>
              </a:rPr>
              <a:t>(process clap)  </a:t>
            </a:r>
          </a:p>
          <a:p>
            <a:pPr marL="971550" lvl="1" indent="-514350">
              <a:buFont typeface="+mj-lt"/>
              <a:buAutoNum type="arabicPeriod"/>
              <a:tabLst>
                <a:tab pos="4175125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Motor </a:t>
            </a:r>
            <a:r>
              <a:rPr lang="en-US" altLang="en-US" sz="2000" dirty="0">
                <a:solidFill>
                  <a:srgbClr val="000000"/>
                </a:solidFill>
              </a:rPr>
              <a:t>(respond with knock)  </a:t>
            </a:r>
          </a:p>
          <a:p>
            <a:endParaRPr lang="en-US" altLang="en-US" sz="2200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Each subsystem has  </a:t>
            </a:r>
          </a:p>
          <a:p>
            <a:pPr lvl="1">
              <a:spcBef>
                <a:spcPts val="1200"/>
              </a:spcBef>
            </a:pPr>
            <a:r>
              <a:rPr lang="en-US" altLang="en-US" dirty="0">
                <a:solidFill>
                  <a:srgbClr val="000000"/>
                </a:solidFill>
              </a:rPr>
              <a:t>A processor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Memories (data)</a:t>
            </a:r>
          </a:p>
          <a:p>
            <a:pPr marL="0" indent="0">
              <a:buNone/>
              <a:tabLst>
                <a:tab pos="4175125" algn="l"/>
              </a:tabLst>
            </a:pP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30" y="79756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Parameters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457230" y="2123122"/>
            <a:ext cx="8229600" cy="4525963"/>
          </a:xfrm>
        </p:spPr>
        <p:txBody>
          <a:bodyPr/>
          <a:lstStyle/>
          <a:p>
            <a:pPr>
              <a:tabLst>
                <a:tab pos="33194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Memory</a:t>
            </a:r>
          </a:p>
          <a:p>
            <a:pPr marL="457200" lvl="1" indent="0">
              <a:spcBef>
                <a:spcPts val="1200"/>
              </a:spcBef>
              <a:buNone/>
              <a:tabLst>
                <a:tab pos="3319463" algn="l"/>
              </a:tabLst>
            </a:pPr>
            <a:r>
              <a:rPr lang="en-US" altLang="en-US" dirty="0">
                <a:solidFill>
                  <a:srgbClr val="3366FF"/>
                </a:solidFill>
              </a:rPr>
              <a:t>µ  </a:t>
            </a:r>
            <a:r>
              <a:rPr lang="en-US" altLang="en-US" dirty="0">
                <a:solidFill>
                  <a:srgbClr val="000000"/>
                </a:solidFill>
              </a:rPr>
              <a:t>Storage capacity in items </a:t>
            </a:r>
          </a:p>
          <a:p>
            <a:pPr marL="457200" lvl="1" indent="0">
              <a:buNone/>
              <a:tabLst>
                <a:tab pos="3319463" algn="l"/>
              </a:tabLst>
            </a:pPr>
            <a:r>
              <a:rPr lang="en-US" altLang="en-US" dirty="0">
                <a:solidFill>
                  <a:srgbClr val="3366FF"/>
                </a:solidFill>
              </a:rPr>
              <a:t>∂</a:t>
            </a:r>
            <a:r>
              <a:rPr lang="en-US" altLang="en-US" dirty="0"/>
              <a:t>  </a:t>
            </a:r>
            <a:r>
              <a:rPr lang="en-US" altLang="en-US" dirty="0">
                <a:solidFill>
                  <a:srgbClr val="000000"/>
                </a:solidFill>
              </a:rPr>
              <a:t>Decay time of an item</a:t>
            </a:r>
          </a:p>
          <a:p>
            <a:pPr marL="457200" lvl="1" indent="0">
              <a:buNone/>
              <a:tabLst>
                <a:tab pos="3319463" algn="l"/>
              </a:tabLst>
            </a:pP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</a:t>
            </a:r>
            <a:r>
              <a:rPr lang="en-US" altLang="en-US" dirty="0"/>
              <a:t>  </a:t>
            </a:r>
            <a:r>
              <a:rPr lang="en-US" altLang="en-US" dirty="0">
                <a:solidFill>
                  <a:srgbClr val="000000"/>
                </a:solidFill>
              </a:rPr>
              <a:t>Code type </a:t>
            </a:r>
            <a:r>
              <a:rPr lang="en-US" altLang="en-US" sz="2000" dirty="0">
                <a:solidFill>
                  <a:srgbClr val="000000"/>
                </a:solidFill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</a:rPr>
              <a:t>physical,acoustic,visual,semantic</a:t>
            </a:r>
            <a:r>
              <a:rPr lang="en-US" altLang="en-US" sz="2000" dirty="0">
                <a:solidFill>
                  <a:srgbClr val="000000"/>
                </a:solidFill>
              </a:rPr>
              <a:t>) </a:t>
            </a:r>
          </a:p>
          <a:p>
            <a:pPr marL="0" indent="0">
              <a:buNone/>
              <a:tabLst>
                <a:tab pos="3319463" algn="l"/>
              </a:tabLst>
            </a:pPr>
            <a:endParaRPr lang="en-US" altLang="en-US" dirty="0"/>
          </a:p>
          <a:p>
            <a:pPr>
              <a:tabLst>
                <a:tab pos="33194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Processor</a:t>
            </a:r>
          </a:p>
          <a:p>
            <a:pPr marL="457200" lvl="1" indent="0">
              <a:spcBef>
                <a:spcPts val="1200"/>
              </a:spcBef>
              <a:buNone/>
              <a:tabLst>
                <a:tab pos="3319463" algn="l"/>
              </a:tabLst>
            </a:pP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</a:t>
            </a:r>
            <a:r>
              <a:rPr lang="en-US" altLang="en-US" dirty="0">
                <a:sym typeface="Symbol" pitchFamily="18" charset="2"/>
              </a:rPr>
              <a:t>  </a:t>
            </a:r>
            <a:r>
              <a:rPr lang="en-US" altLang="en-US" dirty="0">
                <a:solidFill>
                  <a:srgbClr val="000000"/>
                </a:solidFill>
              </a:rPr>
              <a:t>Cycle time </a:t>
            </a:r>
            <a:r>
              <a:rPr lang="mr-IN" altLang="en-US" dirty="0">
                <a:solidFill>
                  <a:srgbClr val="000000"/>
                </a:solidFill>
              </a:rPr>
              <a:t>–</a:t>
            </a:r>
            <a:r>
              <a:rPr lang="en-US" altLang="en-US" dirty="0">
                <a:solidFill>
                  <a:srgbClr val="000000"/>
                </a:solidFill>
              </a:rPr>
              <a:t> based on psych research  </a:t>
            </a:r>
          </a:p>
        </p:txBody>
      </p:sp>
    </p:spTree>
    <p:extLst>
      <p:ext uri="{BB962C8B-B14F-4D97-AF65-F5344CB8AC3E}">
        <p14:creationId xmlns:p14="http://schemas.microsoft.com/office/powerpoint/2010/main" val="169934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30DE1-0D59-3D49-B529-9E6D6BC2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Syncing up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7EF453-9434-0948-8A52-47B36A2C2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big ideas</a:t>
            </a:r>
          </a:p>
          <a:p>
            <a:pPr lvl="1"/>
            <a:r>
              <a:rPr lang="en-US"/>
              <a:t>Heuristic evaluation</a:t>
            </a:r>
          </a:p>
          <a:p>
            <a:pPr lvl="1"/>
            <a:r>
              <a:rPr lang="en-US"/>
              <a:t>Norman (affordances, constraints, feedback, gulfs of execution/evaluation, mapping, system model)</a:t>
            </a:r>
          </a:p>
          <a:p>
            <a:r>
              <a:rPr lang="en-US"/>
              <a:t>These are important topics, and I want to make sure that you have a good grasp of them</a:t>
            </a:r>
          </a:p>
          <a:p>
            <a:r>
              <a:rPr lang="en-US"/>
              <a:t>So… let’s do some clicker questions</a:t>
            </a:r>
          </a:p>
        </p:txBody>
      </p:sp>
    </p:spTree>
    <p:extLst>
      <p:ext uri="{BB962C8B-B14F-4D97-AF65-F5344CB8AC3E}">
        <p14:creationId xmlns:p14="http://schemas.microsoft.com/office/powerpoint/2010/main" val="13779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1" name="Picture 5" descr="C:\Program Files\KidPad-0.8\MhpBEJ.gif"/>
          <p:cNvPicPr>
            <a:picLocks noChangeAspect="1" noChangeArrowheads="1"/>
          </p:cNvPicPr>
          <p:nvPr/>
        </p:nvPicPr>
        <p:blipFill>
          <a:blip r:embed="rId3"/>
          <a:srcRect b="43936"/>
          <a:stretch>
            <a:fillRect/>
          </a:stretch>
        </p:blipFill>
        <p:spPr bwMode="auto">
          <a:xfrm>
            <a:off x="2171" y="457199"/>
            <a:ext cx="9141829" cy="640080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4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4191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4000" dirty="0">
                <a:solidFill>
                  <a:srgbClr val="000000"/>
                </a:solidFill>
              </a:rPr>
              <a:t>Interacting subsystems </a:t>
            </a:r>
          </a:p>
        </p:txBody>
      </p:sp>
      <p:pic>
        <p:nvPicPr>
          <p:cNvPr id="112644" name="Picture 4" descr="C:\Program Files\KidPad-0.8\MhpBEJ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2379" y="0"/>
            <a:ext cx="5491621" cy="6858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7620000" y="1981200"/>
            <a:ext cx="533400" cy="152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429" b="52133"/>
          <a:stretch/>
        </p:blipFill>
        <p:spPr>
          <a:xfrm>
            <a:off x="152400" y="0"/>
            <a:ext cx="2603508" cy="337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4061" r="6032" b="51010"/>
          <a:stretch/>
        </p:blipFill>
        <p:spPr>
          <a:xfrm>
            <a:off x="3200400" y="-4838"/>
            <a:ext cx="2514600" cy="3633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571" t="49214" r="36730" b="1938"/>
          <a:stretch/>
        </p:blipFill>
        <p:spPr>
          <a:xfrm>
            <a:off x="6019800" y="0"/>
            <a:ext cx="2819400" cy="395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371" t="112" r="35930" b="52099"/>
          <a:stretch/>
        </p:blipFill>
        <p:spPr>
          <a:xfrm>
            <a:off x="381000" y="3505200"/>
            <a:ext cx="2526909" cy="3470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913" r="68419" b="3143"/>
          <a:stretch/>
        </p:blipFill>
        <p:spPr>
          <a:xfrm>
            <a:off x="3048000" y="3475550"/>
            <a:ext cx="2635620" cy="33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1" name="Picture 5" descr="C:\Program Files\KidPad-0.8\MhpBEJ.gif"/>
          <p:cNvPicPr>
            <a:picLocks noChangeAspect="1" noChangeArrowheads="1"/>
          </p:cNvPicPr>
          <p:nvPr/>
        </p:nvPicPr>
        <p:blipFill rotWithShape="1">
          <a:blip r:embed="rId3"/>
          <a:srcRect b="67455"/>
          <a:stretch/>
        </p:blipFill>
        <p:spPr bwMode="auto">
          <a:xfrm>
            <a:off x="-31448" y="1524000"/>
            <a:ext cx="9141829" cy="371565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380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882650"/>
            <a:ext cx="6032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GOMS (Card, Moran, and Newell)</a:t>
            </a:r>
          </a:p>
          <a:p>
            <a:pPr lvl="1"/>
            <a:r>
              <a:rPr lang="en-US" dirty="0"/>
              <a:t>Model goals, operators, methods, selection</a:t>
            </a:r>
          </a:p>
          <a:p>
            <a:r>
              <a:rPr lang="en-US" dirty="0"/>
              <a:t>KLM (Card, Moran, Newell)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Keystroke-Level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0042"/>
            <a:ext cx="8229600" cy="4586121"/>
          </a:xfrm>
        </p:spPr>
        <p:txBody>
          <a:bodyPr/>
          <a:lstStyle/>
          <a:p>
            <a:r>
              <a:rPr lang="en-US" dirty="0"/>
              <a:t>Part of the GOMS family, but focusing on low level interactions</a:t>
            </a:r>
          </a:p>
          <a:p>
            <a:r>
              <a:rPr lang="en-US" dirty="0"/>
              <a:t>Simplify mental work</a:t>
            </a:r>
          </a:p>
          <a:p>
            <a:r>
              <a:rPr lang="en-US" dirty="0"/>
              <a:t>Can be useful for modeling UI tasks</a:t>
            </a:r>
          </a:p>
        </p:txBody>
      </p:sp>
    </p:spTree>
    <p:extLst>
      <p:ext uri="{BB962C8B-B14F-4D97-AF65-F5344CB8AC3E}">
        <p14:creationId xmlns:p14="http://schemas.microsoft.com/office/powerpoint/2010/main" val="12758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889" b="21637"/>
          <a:stretch/>
        </p:blipFill>
        <p:spPr>
          <a:xfrm>
            <a:off x="784952" y="0"/>
            <a:ext cx="7744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KLM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43" y="1712494"/>
            <a:ext cx="2848142" cy="4525963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Sketch out the KLM steps for the following activity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K </a:t>
            </a:r>
            <a:r>
              <a:rPr lang="mr-IN" sz="2000" dirty="0"/>
              <a:t>–</a:t>
            </a:r>
            <a:r>
              <a:rPr lang="en-US" sz="2000" dirty="0"/>
              <a:t> keystroke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P - pointing @ target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H </a:t>
            </a:r>
            <a:r>
              <a:rPr lang="mr-IN" sz="2000" dirty="0"/>
              <a:t>–</a:t>
            </a:r>
            <a:r>
              <a:rPr lang="en-US" sz="2000" dirty="0"/>
              <a:t> homing hands on device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D </a:t>
            </a:r>
            <a:r>
              <a:rPr lang="mr-IN" sz="2000" dirty="0"/>
              <a:t>–</a:t>
            </a:r>
            <a:r>
              <a:rPr lang="en-US" sz="2000" dirty="0"/>
              <a:t> drawing shape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M </a:t>
            </a:r>
            <a:r>
              <a:rPr lang="mr-IN" sz="2000" dirty="0"/>
              <a:t>–</a:t>
            </a:r>
            <a:r>
              <a:rPr lang="en-US" sz="2000" dirty="0"/>
              <a:t> mental preparation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R </a:t>
            </a:r>
            <a:r>
              <a:rPr lang="mr-IN" sz="2000" dirty="0"/>
              <a:t>–</a:t>
            </a:r>
            <a:r>
              <a:rPr lang="en-US" sz="2000" dirty="0"/>
              <a:t> system response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281990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KLM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95" y="4927013"/>
            <a:ext cx="7852610" cy="148790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One model: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Can we make it faster?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57" y="1712494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D658F4-D2B1-8249-8EF7-A96330F17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Clickers out </a:t>
            </a:r>
            <a:r>
              <a:rPr lang="en-US" dirty="0" smtClean="0"/>
              <a:t>🎮</a:t>
            </a:r>
            <a:br>
              <a:rPr lang="en-US" dirty="0" smtClean="0"/>
            </a:br>
            <a:r>
              <a:rPr lang="en-US" dirty="0" smtClean="0"/>
              <a:t>Get a piece of paper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Talk with your neighbor</a:t>
            </a:r>
          </a:p>
          <a:p>
            <a:pPr lvl="1"/>
            <a:r>
              <a:rPr lang="en-US"/>
              <a:t>When can this type of modeling be useful?</a:t>
            </a:r>
          </a:p>
          <a:p>
            <a:pPr lvl="1"/>
            <a:r>
              <a:rPr lang="en-US"/>
              <a:t>When would it not be useful?</a:t>
            </a:r>
          </a:p>
        </p:txBody>
      </p:sp>
    </p:spTree>
    <p:extLst>
      <p:ext uri="{BB962C8B-B14F-4D97-AF65-F5344CB8AC3E}">
        <p14:creationId xmlns:p14="http://schemas.microsoft.com/office/powerpoint/2010/main" val="13477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36884"/>
            <a:ext cx="8229600" cy="5789279"/>
          </a:xfrm>
        </p:spPr>
        <p:txBody>
          <a:bodyPr>
            <a:noAutofit/>
          </a:bodyPr>
          <a:lstStyle/>
          <a:p>
            <a:r>
              <a:rPr lang="en-US" altLang="en-US" b="1" dirty="0"/>
              <a:t>Questions MHP can answer</a:t>
            </a:r>
          </a:p>
          <a:p>
            <a:pPr lvl="1"/>
            <a:r>
              <a:rPr lang="en-US" altLang="en-US" dirty="0"/>
              <a:t>How long will it take to do a task on the computer?</a:t>
            </a:r>
          </a:p>
          <a:p>
            <a:pPr lvl="1"/>
            <a:r>
              <a:rPr lang="en-US" altLang="en-US" dirty="0"/>
              <a:t>Will design A be faster than design B? </a:t>
            </a:r>
          </a:p>
          <a:p>
            <a:pPr lvl="1"/>
            <a:r>
              <a:rPr lang="en-US" altLang="en-US" dirty="0"/>
              <a:t>Why is design A faster than design B?</a:t>
            </a:r>
          </a:p>
          <a:p>
            <a:r>
              <a:rPr lang="en-US" altLang="en-US" b="1" dirty="0"/>
              <a:t>Questions MHP cannot answer  </a:t>
            </a:r>
          </a:p>
          <a:p>
            <a:pPr lvl="1"/>
            <a:r>
              <a:rPr lang="en-US" altLang="en-US" dirty="0"/>
              <a:t>User preferences</a:t>
            </a:r>
          </a:p>
          <a:p>
            <a:pPr lvl="1"/>
            <a:r>
              <a:rPr lang="en-US" altLang="en-US" dirty="0"/>
              <a:t>Complex problem-solving, learning</a:t>
            </a:r>
          </a:p>
          <a:p>
            <a:pPr lvl="1"/>
            <a:r>
              <a:rPr lang="en-US" altLang="en-US" dirty="0"/>
              <a:t>Questions about the subtleties of human behavior, creative thoughts, humor etc.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94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really account for complex tasks, multitasking</a:t>
            </a:r>
          </a:p>
          <a:p>
            <a:r>
              <a:rPr lang="en-US" dirty="0"/>
              <a:t>But can be useful with mobile devices, very simple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12713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3137" y="527846"/>
            <a:ext cx="3481136" cy="3161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0" i="0">
                <a:effectLst/>
                <a:latin typeface="Helvetica Neue" charset="0"/>
                <a:ea typeface="Helvetica Neue" charset="0"/>
                <a:cs typeface="Helvetica Neue" charset="0"/>
              </a:rPr>
              <a:t>Paul Holleis, Friederike Otto, Heinrich Hussmann, and Albrecht Schmidt. 2007. </a:t>
            </a:r>
            <a:r>
              <a:rPr lang="en-US" sz="2500" b="0" i="0">
                <a:effectLst/>
                <a:latin typeface="Helvetica Neue" charset="0"/>
                <a:ea typeface="Helvetica Neue" charset="0"/>
                <a:cs typeface="Helvetica Neue" charset="0"/>
                <a:hlinkClick r:id="rId2"/>
              </a:rPr>
              <a:t>Keystroke-level model for advanced mobile phone interaction.</a:t>
            </a:r>
            <a:r>
              <a:rPr lang="en-US" sz="2500" b="0" i="0">
                <a:effectLst/>
                <a:latin typeface="Helvetica Neue" charset="0"/>
                <a:ea typeface="Helvetica Neue" charset="0"/>
                <a:cs typeface="Helvetica Neue" charset="0"/>
              </a:rPr>
              <a:t> CHI '07.</a:t>
            </a:r>
            <a:endParaRPr lang="en-US" sz="250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91" y="0"/>
            <a:ext cx="4814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Thursday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be running performance experiments (</a:t>
            </a:r>
            <a:r>
              <a:rPr lang="en-US" dirty="0" err="1"/>
              <a:t>Fitts</a:t>
            </a:r>
            <a:r>
              <a:rPr lang="en-US" dirty="0"/>
              <a:t> study or typing performance)</a:t>
            </a:r>
          </a:p>
          <a:p>
            <a:r>
              <a:rPr lang="en-US" dirty="0"/>
              <a:t>Groups of 3-4 (to make this manageable)</a:t>
            </a:r>
          </a:p>
          <a:p>
            <a:r>
              <a:rPr lang="en-US" dirty="0"/>
              <a:t>Bring a Windows computing device (if you can)</a:t>
            </a:r>
          </a:p>
          <a:p>
            <a:r>
              <a:rPr lang="en-US" dirty="0"/>
              <a:t>Bring a </a:t>
            </a:r>
            <a:r>
              <a:rPr lang="en-US" b="1" dirty="0"/>
              <a:t>hypothesis</a:t>
            </a:r>
            <a:r>
              <a:rPr lang="en-US" dirty="0"/>
              <a:t> that you can test</a:t>
            </a:r>
          </a:p>
          <a:p>
            <a:r>
              <a:rPr lang="en-US" dirty="0"/>
              <a:t>Bring any needed accessories (e.g. mice)</a:t>
            </a:r>
          </a:p>
          <a:p>
            <a:r>
              <a:rPr lang="en-US" dirty="0"/>
              <a:t>Ideas:</a:t>
            </a:r>
          </a:p>
        </p:txBody>
      </p:sp>
    </p:spTree>
    <p:extLst>
      <p:ext uri="{BB962C8B-B14F-4D97-AF65-F5344CB8AC3E}">
        <p14:creationId xmlns:p14="http://schemas.microsoft.com/office/powerpoint/2010/main" val="10530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 test ideas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786895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Closed loop vs. open loop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352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loop, open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closed loop </a:t>
            </a:r>
            <a:r>
              <a:rPr lang="en-US" dirty="0"/>
              <a:t>motion?</a:t>
            </a:r>
          </a:p>
          <a:p>
            <a:pPr lvl="1"/>
            <a:r>
              <a:rPr lang="en-US" dirty="0"/>
              <a:t>Rapid aimed movements with feedback correction</a:t>
            </a:r>
          </a:p>
          <a:p>
            <a:pPr lvl="1"/>
            <a:r>
              <a:rPr lang="en-US" dirty="0"/>
              <a:t>Fitts’ law models this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7A8-C512-4BCF-A101-04699B6255F2}" type="datetime4">
              <a:rPr lang="en-US" smtClean="0"/>
              <a:pPr/>
              <a:t>October 30,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205AB4-1000-41D3-8254-A2934BD7FA77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561" b="12158"/>
          <a:stretch/>
        </p:blipFill>
        <p:spPr>
          <a:xfrm>
            <a:off x="4775200" y="4378947"/>
            <a:ext cx="4368800" cy="246662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>
            <a:off x="5943600" y="5410200"/>
            <a:ext cx="685800" cy="533400"/>
          </a:xfrm>
          <a:prstGeom prst="line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6477000" y="5562600"/>
            <a:ext cx="609600" cy="457200"/>
          </a:xfrm>
          <a:prstGeom prst="line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19" y="4038600"/>
            <a:ext cx="4514081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loop, open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open loop </a:t>
            </a:r>
            <a:r>
              <a:rPr lang="en-US" dirty="0"/>
              <a:t>motion?</a:t>
            </a:r>
          </a:p>
          <a:p>
            <a:pPr lvl="1"/>
            <a:r>
              <a:rPr lang="en-US" dirty="0"/>
              <a:t>Ballistic movements without feedback correction</a:t>
            </a:r>
          </a:p>
          <a:p>
            <a:pPr lvl="1"/>
            <a:r>
              <a:rPr lang="en-US" dirty="0"/>
              <a:t>Example: Throwing a dart!</a:t>
            </a:r>
          </a:p>
          <a:p>
            <a:pPr lvl="1"/>
            <a:r>
              <a:rPr lang="en-US" dirty="0"/>
              <a:t>Schmidt’s law (1979) models this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7A8-C512-4BCF-A101-04699B6255F2}" type="datetime4">
              <a:rPr lang="en-US" smtClean="0"/>
              <a:pPr/>
              <a:t>October 30, 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205AB4-1000-41D3-8254-A2934BD7FA77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dirty="0" smtClean="0">
            <a:solidFill>
              <a:schemeClr val="tx1">
                <a:lumMod val="75000"/>
                <a:lumOff val="25000"/>
              </a:schemeClr>
            </a:soli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05-colors-grids</Template>
  <TotalTime>4592</TotalTime>
  <Words>3552</Words>
  <Application>Microsoft Macintosh PowerPoint</Application>
  <PresentationFormat>On-screen Show (4:3)</PresentationFormat>
  <Paragraphs>629</Paragraphs>
  <Slides>122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5" baseType="lpstr">
      <vt:lpstr>Arial Black</vt:lpstr>
      <vt:lpstr>ArialMT</vt:lpstr>
      <vt:lpstr>Calibri</vt:lpstr>
      <vt:lpstr>Helvetica</vt:lpstr>
      <vt:lpstr>Helvetica Neue</vt:lpstr>
      <vt:lpstr>Segoe UI Light</vt:lpstr>
      <vt:lpstr>Symbol</vt:lpstr>
      <vt:lpstr>Times New Roman</vt:lpstr>
      <vt:lpstr>Verdana</vt:lpstr>
      <vt:lpstr>Arial</vt:lpstr>
      <vt:lpstr>Black</vt:lpstr>
      <vt:lpstr>12_Office Theme</vt:lpstr>
      <vt:lpstr>Equation</vt:lpstr>
      <vt:lpstr>Pointing and Fitts Law  CSCI 3002  Fall 2018</vt:lpstr>
      <vt:lpstr>Today</vt:lpstr>
      <vt:lpstr>Catching up from last week</vt:lpstr>
      <vt:lpstr>PowerPoint Presentation</vt:lpstr>
      <vt:lpstr>PowerPoint Presentation</vt:lpstr>
      <vt:lpstr>PowerPoint Presentation</vt:lpstr>
      <vt:lpstr>Norman’s Design of Everyday Things</vt:lpstr>
      <vt:lpstr>Syncing up from last week</vt:lpstr>
      <vt:lpstr>Clickers out 🎮 Get a piece of paper out</vt:lpstr>
      <vt:lpstr>Clicker Q1</vt:lpstr>
      <vt:lpstr>Clicker Q1 - Answer</vt:lpstr>
      <vt:lpstr>Clicker Q2</vt:lpstr>
      <vt:lpstr>Clicker Q2 - Answer</vt:lpstr>
      <vt:lpstr>Clicker Q3</vt:lpstr>
      <vt:lpstr>Clicker Q3 - Answer</vt:lpstr>
      <vt:lpstr>Clicker Q4</vt:lpstr>
      <vt:lpstr>Clicker Q4 - Answer</vt:lpstr>
      <vt:lpstr>These are NOT affordances</vt:lpstr>
      <vt:lpstr>Conventions vs. affordances</vt:lpstr>
      <vt:lpstr>Clicker Q5</vt:lpstr>
      <vt:lpstr>Clicker Q5 - Answer</vt:lpstr>
      <vt:lpstr>Natural mappings</vt:lpstr>
      <vt:lpstr>Clicker Q6</vt:lpstr>
      <vt:lpstr>Questions on these topics?</vt:lpstr>
      <vt:lpstr>Laws of human performance</vt:lpstr>
      <vt:lpstr>The big idea</vt:lpstr>
      <vt:lpstr>Two basic types of input in HCI</vt:lpstr>
      <vt:lpstr>Many different types of input devices</vt:lpstr>
      <vt:lpstr>Historical foundations</vt:lpstr>
      <vt:lpstr>PowerPoint Presentation</vt:lpstr>
      <vt:lpstr>Ivan Sutherland, Sketchpad (1963)</vt:lpstr>
      <vt:lpstr>PowerPoint Presentation</vt:lpstr>
      <vt:lpstr>Understanding movement</vt:lpstr>
      <vt:lpstr>Fitts’ Law</vt:lpstr>
      <vt:lpstr>Reciprocal point-select tasks</vt:lpstr>
      <vt:lpstr>What can Fitts’ Law tell us?</vt:lpstr>
      <vt:lpstr>What factors go into Fitts’ Law?</vt:lpstr>
      <vt:lpstr>Fitts’ law</vt:lpstr>
      <vt:lpstr>Fitts’ law</vt:lpstr>
      <vt:lpstr>Fitts’ law</vt:lpstr>
      <vt:lpstr>Fitts’ law</vt:lpstr>
      <vt:lpstr>Fitts’ law</vt:lpstr>
      <vt:lpstr>Fitts’ law</vt:lpstr>
      <vt:lpstr>Fitts’ Law tasks</vt:lpstr>
      <vt:lpstr>What can Fitts’ Law tell us?</vt:lpstr>
      <vt:lpstr>Index of difficulty (ID)</vt:lpstr>
      <vt:lpstr>Index of performance (IP)</vt:lpstr>
      <vt:lpstr>Calculating index of performance</vt:lpstr>
      <vt:lpstr>Using Fitts’ Law</vt:lpstr>
      <vt:lpstr>Fingers and thumbs</vt:lpstr>
      <vt:lpstr>Data</vt:lpstr>
      <vt:lpstr>Other comparisons</vt:lpstr>
      <vt:lpstr>What about error?</vt:lpstr>
      <vt:lpstr>PowerPoint Presentation</vt:lpstr>
      <vt:lpstr>Let’s try it</vt:lpstr>
      <vt:lpstr>Taking advantage of Fitts’ Law in designs</vt:lpstr>
      <vt:lpstr>Improving performance</vt:lpstr>
      <vt:lpstr>Edges and corners have infinite size</vt:lpstr>
      <vt:lpstr>Radial menus</vt:lpstr>
      <vt:lpstr>Marking menus</vt:lpstr>
      <vt:lpstr>Reducing pointing performance</vt:lpstr>
      <vt:lpstr>Reducing pointing performance</vt:lpstr>
      <vt:lpstr>Visual area vs. target area</vt:lpstr>
      <vt:lpstr>Visual area vs. target area</vt:lpstr>
      <vt:lpstr>Testing Fitts’ Law</vt:lpstr>
      <vt:lpstr>Can we beat Fitts’ Law? How?</vt:lpstr>
      <vt:lpstr>Area cursors</vt:lpstr>
      <vt:lpstr>Bubble cursor</vt:lpstr>
      <vt:lpstr>Hover Widgets</vt:lpstr>
      <vt:lpstr>Limitations</vt:lpstr>
      <vt:lpstr>Other laws of human performance</vt:lpstr>
      <vt:lpstr>Other laws</vt:lpstr>
      <vt:lpstr>Token frequencies in language Zipf’s law (1935)</vt:lpstr>
      <vt:lpstr>Modeling human performance</vt:lpstr>
      <vt:lpstr>Modeling human performance</vt:lpstr>
      <vt:lpstr>Model Human Processor (MHP) (Card et al., 1983)</vt:lpstr>
      <vt:lpstr>Demonstration</vt:lpstr>
      <vt:lpstr>What just happened?</vt:lpstr>
      <vt:lpstr>Parameters</vt:lpstr>
      <vt:lpstr>PowerPoint Presentation</vt:lpstr>
      <vt:lpstr>Interacting subsystems </vt:lpstr>
      <vt:lpstr>PowerPoint Presentation</vt:lpstr>
      <vt:lpstr>PowerPoint Presentation</vt:lpstr>
      <vt:lpstr>PowerPoint Presentation</vt:lpstr>
      <vt:lpstr>Other modeling tools</vt:lpstr>
      <vt:lpstr>Keystroke-Level Model</vt:lpstr>
      <vt:lpstr>PowerPoint Presentation</vt:lpstr>
      <vt:lpstr>KLM Activity</vt:lpstr>
      <vt:lpstr>KLM Activity</vt:lpstr>
      <vt:lpstr>Is this useful?</vt:lpstr>
      <vt:lpstr>PowerPoint Presentation</vt:lpstr>
      <vt:lpstr>Limitations</vt:lpstr>
      <vt:lpstr>PowerPoint Presentation</vt:lpstr>
      <vt:lpstr>For Thursday</vt:lpstr>
      <vt:lpstr>Brainstorming test ideas</vt:lpstr>
      <vt:lpstr>Bonus</vt:lpstr>
      <vt:lpstr>Closed loop vs. open loop motion</vt:lpstr>
      <vt:lpstr>Closed loop, open loop</vt:lpstr>
      <vt:lpstr>Closed loop, open loop</vt:lpstr>
      <vt:lpstr>Direct vs. indirect pointing</vt:lpstr>
      <vt:lpstr>Absolute vs. relative pointing</vt:lpstr>
      <vt:lpstr>Clutching</vt:lpstr>
      <vt:lpstr>PowerPoint Presentation</vt:lpstr>
      <vt:lpstr>PowerPoint Presentation</vt:lpstr>
      <vt:lpstr>Power law of practice  (Snoddy 1926)</vt:lpstr>
      <vt:lpstr>Learning curve</vt:lpstr>
      <vt:lpstr>Predictive power</vt:lpstr>
      <vt:lpstr>Choice reaction time Hick-Hyman law (1952, 1953)</vt:lpstr>
      <vt:lpstr>Using Hick-Hyman</vt:lpstr>
      <vt:lpstr>Applications of Hick-Hyman</vt:lpstr>
      <vt:lpstr>Bimanual division of labor Kinematic chain model (Guiard 1987)</vt:lpstr>
      <vt:lpstr>Just noticeable difference (JND) Weber’s law (1834)</vt:lpstr>
      <vt:lpstr>Just noticeable difference (JND) Weber’s law (1834)</vt:lpstr>
      <vt:lpstr>Weber’s law (1834)</vt:lpstr>
      <vt:lpstr>Design implications</vt:lpstr>
      <vt:lpstr>Pointing</vt:lpstr>
      <vt:lpstr>Schmidt’s law (1979)</vt:lpstr>
      <vt:lpstr>Minimum jerk law (Hogan 1984)</vt:lpstr>
      <vt:lpstr>PowerPoint Presentation</vt:lpstr>
      <vt:lpstr>One use: endpoint prediction</vt:lpstr>
      <vt:lpstr>Problem with minimum-jerk</vt:lpstr>
      <vt:lpstr>Cognitive biases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Microsoft Office User</cp:lastModifiedBy>
  <cp:revision>723</cp:revision>
  <dcterms:created xsi:type="dcterms:W3CDTF">2014-10-16T19:05:29Z</dcterms:created>
  <dcterms:modified xsi:type="dcterms:W3CDTF">2018-10-31T05:18:31Z</dcterms:modified>
</cp:coreProperties>
</file>